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sldIdLst>
    <p:sldId id="256" r:id="rId2"/>
    <p:sldId id="343" r:id="rId3"/>
    <p:sldId id="277" r:id="rId4"/>
    <p:sldId id="279" r:id="rId5"/>
    <p:sldId id="276" r:id="rId6"/>
    <p:sldId id="341" r:id="rId7"/>
    <p:sldId id="309" r:id="rId8"/>
    <p:sldId id="310" r:id="rId9"/>
    <p:sldId id="335" r:id="rId10"/>
    <p:sldId id="312" r:id="rId11"/>
    <p:sldId id="314" r:id="rId12"/>
    <p:sldId id="315" r:id="rId13"/>
    <p:sldId id="317" r:id="rId14"/>
    <p:sldId id="336" r:id="rId15"/>
    <p:sldId id="319" r:id="rId16"/>
    <p:sldId id="322" r:id="rId17"/>
    <p:sldId id="337" r:id="rId18"/>
    <p:sldId id="323" r:id="rId19"/>
    <p:sldId id="325" r:id="rId20"/>
    <p:sldId id="326" r:id="rId21"/>
    <p:sldId id="327" r:id="rId22"/>
    <p:sldId id="338" r:id="rId23"/>
    <p:sldId id="331" r:id="rId24"/>
    <p:sldId id="333" r:id="rId25"/>
    <p:sldId id="339" r:id="rId26"/>
    <p:sldId id="334" r:id="rId27"/>
    <p:sldId id="344" r:id="rId28"/>
    <p:sldId id="345" r:id="rId29"/>
    <p:sldId id="340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411E"/>
    <a:srgbClr val="35934E"/>
    <a:srgbClr val="F9493B"/>
    <a:srgbClr val="CC0000"/>
    <a:srgbClr val="EB730F"/>
    <a:srgbClr val="E46950"/>
    <a:srgbClr val="F1AE6B"/>
    <a:srgbClr val="EEA30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2" autoAdjust="0"/>
    <p:restoredTop sz="94660"/>
  </p:normalViewPr>
  <p:slideViewPr>
    <p:cSldViewPr>
      <p:cViewPr varScale="1">
        <p:scale>
          <a:sx n="81" d="100"/>
          <a:sy n="81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7F46-C593-472B-94D0-9D92D4D3D54F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929897F-DDD5-473D-ABE1-40B193B34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1515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F0C5F-D068-4D84-ACFB-CABAE2CA0B72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1267E-CEFB-4450-82A5-99A1BE3DE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0454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A1818-0C9D-423F-A06A-D2AD1E055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573D0-D04D-47BF-B3DB-855A52CB761D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8553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4B63-ACFF-42C1-A818-6BE8403832AC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285B2-8DCE-4942-BA1F-3632941A5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7368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1848-71D8-43F4-9DF5-0A489F433B1C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B3C2752-2EC2-4424-BFA7-4252155FF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6633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21BE5-93C6-43B5-B83F-60465C93FDEA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5F9D-E8FF-42A7-8698-81A8FA3D6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8400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A9F0-3CA7-4FE8-908D-C515B9D2C4AF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00A8DE1-6E45-48D3-BE79-248600C0C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223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F75DC-3DB7-4CC7-902D-A1510C3F47F9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A51AE-2069-4502-8FE4-A9B50C71A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0336088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D1B7-B431-47EB-AA97-778547739F86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C8EC59-D092-49AB-A459-900ECC7E6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7435732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5434805-2840-44BA-B92E-1DC6EFBFF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36F56-61E3-494F-89CA-DEA12342E8CA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622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18EB2-6AE1-40CD-996D-9B87F97F0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CE9D5-9659-4353-8B10-6F4C676CD674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2245514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E4A454-E999-449B-854C-CFD990676726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DAC1313-254F-4D5C-8DCA-872C0B07C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ransition>
    <p:cu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09500" y="548680"/>
            <a:ext cx="8296437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cap="all" dirty="0">
                <a:ln w="90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Задачи на построение</a:t>
            </a:r>
          </a:p>
          <a:p>
            <a:pPr algn="ctr">
              <a:defRPr/>
            </a:pPr>
            <a:r>
              <a:rPr lang="ru-RU" sz="4800" b="1" cap="all" dirty="0">
                <a:ln w="90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сечений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29058" y="594928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23575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23585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86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7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8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6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23577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23578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23579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3580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23581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23582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3583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3584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23555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559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23560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23561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23562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23569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1. НТ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hlinkClick r:id="rId2" action="ppaction://hlinksldjump"/>
          </p:cNvPr>
          <p:cNvSpPr/>
          <p:nvPr/>
        </p:nvSpPr>
        <p:spPr>
          <a:xfrm>
            <a:off x="5357813" y="2857500"/>
            <a:ext cx="19700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НТ ∩ 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D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С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 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=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 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Е</a:t>
            </a:r>
            <a:endParaRPr lang="ru-RU" sz="2000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Прямоугольник 29">
            <a:hlinkClick r:id="rId3" action="ppaction://hlinksldjump"/>
          </p:cNvPr>
          <p:cNvSpPr/>
          <p:nvPr/>
        </p:nvSpPr>
        <p:spPr>
          <a:xfrm>
            <a:off x="5357813" y="2428875"/>
            <a:ext cx="19558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НТ ∩ 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B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С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 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=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 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Е</a:t>
            </a:r>
            <a:endParaRPr lang="ru-RU" sz="2000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072063" y="2071688"/>
            <a:ext cx="321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FF0000"/>
                </a:solidFill>
              </a:rPr>
              <a:t>Выберите верный вариант: </a:t>
            </a:r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/>
      <p:bldP spid="28" grpId="0"/>
      <p:bldP spid="30" grpId="0"/>
      <p:bldP spid="33" grpId="0"/>
      <p:bldP spid="33" grpId="1"/>
      <p:bldP spid="33" grpId="2"/>
      <p:bldP spid="33" grpId="3"/>
      <p:bldP spid="33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24601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24611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12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3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4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602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24603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24604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24605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4606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24607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24608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4609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4610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582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589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24590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24591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24592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24593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1. НТ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50344" y="2678906"/>
            <a:ext cx="2571750" cy="2357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286375" y="2000250"/>
            <a:ext cx="196215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ВС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</a:t>
            </a:r>
            <a:endParaRPr lang="ru-RU" sz="20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Выгнутая вправо стрелка 32">
            <a:hlinkClick r:id="rId2" action="ppaction://hlinksldjump"/>
          </p:cNvPr>
          <p:cNvSpPr/>
          <p:nvPr/>
        </p:nvSpPr>
        <p:spPr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598" name="TextBox 33"/>
          <p:cNvSpPr txBox="1">
            <a:spLocks noChangeArrowheads="1"/>
          </p:cNvSpPr>
          <p:nvPr/>
        </p:nvSpPr>
        <p:spPr bwMode="auto">
          <a:xfrm>
            <a:off x="6929438" y="5500688"/>
            <a:ext cx="1928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29188" y="2714625"/>
            <a:ext cx="3857625" cy="2246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2800" dirty="0"/>
              <a:t>Данные прямые - скрещивающиеся!</a:t>
            </a:r>
          </a:p>
          <a:p>
            <a:pPr algn="ctr">
              <a:defRPr/>
            </a:pPr>
            <a:r>
              <a:rPr lang="ru-RU" sz="2800" dirty="0"/>
              <a:t>Пересекаться не могут!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1643063" y="5000625"/>
            <a:ext cx="2924175" cy="476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25630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25640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41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2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3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31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25632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25633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25634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5635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25636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25637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5638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5639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606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613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25614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25615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25616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25617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1. НТ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357813" y="2000250"/>
            <a:ext cx="19700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</a:t>
            </a:r>
            <a:endParaRPr lang="ru-RU" sz="2000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429125"/>
            <a:ext cx="32067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baseline="-25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</a:t>
            </a:r>
          </a:p>
        </p:txBody>
      </p:sp>
      <p:sp>
        <p:nvSpPr>
          <p:cNvPr id="32" name="Прямоугольник 31">
            <a:hlinkClick r:id="rId2" action="ppaction://hlinksldjump"/>
          </p:cNvPr>
          <p:cNvSpPr/>
          <p:nvPr/>
        </p:nvSpPr>
        <p:spPr>
          <a:xfrm>
            <a:off x="5357813" y="2786063"/>
            <a:ext cx="24288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ME 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∩ 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AA</a:t>
            </a:r>
            <a:r>
              <a:rPr lang="en-US" sz="2000" baseline="-25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1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 =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 F</a:t>
            </a:r>
            <a:endParaRPr lang="ru-RU" sz="2000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Прямоугольник 32">
            <a:hlinkClick r:id="rId3" action="ppaction://hlinksldjump"/>
          </p:cNvPr>
          <p:cNvSpPr/>
          <p:nvPr/>
        </p:nvSpPr>
        <p:spPr>
          <a:xfrm>
            <a:off x="5357813" y="3500438"/>
            <a:ext cx="19827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ME 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∩ 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B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С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 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=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 F</a:t>
            </a:r>
            <a:endParaRPr lang="ru-RU" sz="2000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>
            <a:hlinkClick r:id="rId4" action="ppaction://hlinksldjump"/>
          </p:cNvPr>
          <p:cNvSpPr/>
          <p:nvPr/>
        </p:nvSpPr>
        <p:spPr>
          <a:xfrm>
            <a:off x="5357813" y="3143250"/>
            <a:ext cx="20923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ME 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∩ 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CC</a:t>
            </a:r>
            <a:r>
              <a:rPr lang="en-US" sz="2000" baseline="-25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1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 </a:t>
            </a:r>
            <a:r>
              <a:rPr lang="ru-RU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=</a:t>
            </a:r>
            <a:r>
              <a:rPr lang="en-US" sz="2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 F</a:t>
            </a:r>
            <a:endParaRPr lang="ru-RU" sz="2000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072063" y="2428875"/>
            <a:ext cx="321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FF0000"/>
                </a:solidFill>
              </a:rPr>
              <a:t>Выберите верный вариант: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32" grpId="0"/>
      <p:bldP spid="33" grpId="0"/>
      <p:bldP spid="36" grpId="0"/>
      <p:bldP spid="38" grpId="0"/>
      <p:bldP spid="38" grpId="1"/>
      <p:bldP spid="38" grpId="2"/>
      <p:bldP spid="38" grpId="3"/>
      <p:bldP spid="38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/>
          <p:nvPr/>
        </p:nvCxnSpPr>
        <p:spPr>
          <a:xfrm rot="10800000" flipV="1">
            <a:off x="857250" y="4429125"/>
            <a:ext cx="4429125" cy="12144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27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26656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26666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67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8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9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657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26658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26659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26660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6661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26662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26663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6664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6665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631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638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26639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26640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26641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26642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1. НТ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357813" y="2357438"/>
            <a:ext cx="250031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∩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</a:t>
            </a:r>
            <a:r>
              <a:rPr lang="en-US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sz="20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57813" y="2000250"/>
            <a:ext cx="19700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sz="2000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429125"/>
            <a:ext cx="32067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baseline="-25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sz="2400" b="1" baseline="-250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Выгнутая вправо стрелка 40">
            <a:hlinkClick r:id="rId2" action="ppaction://hlinksldjump"/>
          </p:cNvPr>
          <p:cNvSpPr/>
          <p:nvPr/>
        </p:nvSpPr>
        <p:spPr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653" name="TextBox 42"/>
          <p:cNvSpPr txBox="1">
            <a:spLocks noChangeArrowheads="1"/>
          </p:cNvSpPr>
          <p:nvPr/>
        </p:nvSpPr>
        <p:spPr bwMode="auto">
          <a:xfrm>
            <a:off x="6929438" y="5500688"/>
            <a:ext cx="1928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57813" y="3000375"/>
            <a:ext cx="3500437" cy="2246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2800" dirty="0"/>
              <a:t>Данные прямые - скрещивающиеся!</a:t>
            </a:r>
          </a:p>
          <a:p>
            <a:pPr algn="ctr">
              <a:defRPr/>
            </a:pPr>
            <a:r>
              <a:rPr lang="ru-RU" sz="2800" dirty="0"/>
              <a:t>Пересекаться не могут!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-892175" y="4106863"/>
            <a:ext cx="4214813" cy="1587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2" grpId="1"/>
      <p:bldP spid="42" grpId="2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1071563" y="4500563"/>
            <a:ext cx="3929062" cy="1143000"/>
          </a:xfrm>
          <a:prstGeom prst="line">
            <a:avLst/>
          </a:prstGeom>
          <a:ln w="28575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51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27680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27690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691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2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3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681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27682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27683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27684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7685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27686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27687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7688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7689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7655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7662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27663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27664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27665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27666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1. НТ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357813" y="2357438"/>
            <a:ext cx="250031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∩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CC</a:t>
            </a:r>
            <a:r>
              <a:rPr lang="en-US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sz="20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57813" y="2000250"/>
            <a:ext cx="19700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sz="2000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Выгнутая вправо стрелка 40">
            <a:hlinkClick r:id="rId2" action="ppaction://hlinksldjump"/>
          </p:cNvPr>
          <p:cNvSpPr/>
          <p:nvPr/>
        </p:nvSpPr>
        <p:spPr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677" name="TextBox 42"/>
          <p:cNvSpPr txBox="1">
            <a:spLocks noChangeArrowheads="1"/>
          </p:cNvSpPr>
          <p:nvPr/>
        </p:nvSpPr>
        <p:spPr bwMode="auto">
          <a:xfrm>
            <a:off x="6929438" y="5500688"/>
            <a:ext cx="1928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57813" y="3000375"/>
            <a:ext cx="3500437" cy="2246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2800" dirty="0"/>
              <a:t>Данные прямые - скрещивающиеся!</a:t>
            </a:r>
          </a:p>
          <a:p>
            <a:pPr algn="ctr">
              <a:defRPr/>
            </a:pPr>
            <a:r>
              <a:rPr lang="ru-RU" sz="2800" dirty="0"/>
              <a:t>Пересекаться не могут!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2179637" y="3535363"/>
            <a:ext cx="4214813" cy="158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 flipV="1">
            <a:off x="2207419" y="3078956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76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28709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28719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0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1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2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710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28711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28712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28713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8714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28715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28716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8717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8718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8680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8687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28688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28689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28690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28691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Box 70">
            <a:hlinkClick r:id="rId2" action="ppaction://hlinksldjump"/>
          </p:cNvPr>
          <p:cNvSpPr txBox="1"/>
          <p:nvPr/>
        </p:nvSpPr>
        <p:spPr>
          <a:xfrm>
            <a:off x="5357813" y="3071813"/>
            <a:ext cx="9286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370AB6"/>
                </a:solidFill>
              </a:rPr>
              <a:t>4. </a:t>
            </a:r>
            <a:r>
              <a:rPr lang="ru-RU" dirty="0">
                <a:solidFill>
                  <a:srgbClr val="370AB6"/>
                </a:solidFill>
                <a:hlinkClick r:id="rId2" action="ppaction://hlinksldjump"/>
              </a:rPr>
              <a:t>Н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F</a:t>
            </a:r>
            <a:endParaRPr lang="ru-RU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Прямоугольник 71">
            <a:hlinkClick r:id="rId3" action="ppaction://hlinksldjump"/>
          </p:cNvPr>
          <p:cNvSpPr/>
          <p:nvPr/>
        </p:nvSpPr>
        <p:spPr>
          <a:xfrm>
            <a:off x="5357813" y="3786188"/>
            <a:ext cx="7239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370AB6"/>
                </a:solidFill>
              </a:rPr>
              <a:t>4. </a:t>
            </a:r>
            <a:r>
              <a:rPr lang="ru-RU" dirty="0">
                <a:solidFill>
                  <a:srgbClr val="370AB6"/>
                </a:solidFill>
                <a:hlinkClick r:id="rId3" action="ppaction://hlinksldjump"/>
              </a:rPr>
              <a:t>Т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F</a:t>
            </a:r>
            <a:endParaRPr lang="ru-RU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" name="Прямоугольник 72">
            <a:hlinkClick r:id="rId4" action="ppaction://hlinksldjump"/>
          </p:cNvPr>
          <p:cNvSpPr/>
          <p:nvPr/>
        </p:nvSpPr>
        <p:spPr>
          <a:xfrm>
            <a:off x="5357813" y="3429000"/>
            <a:ext cx="7747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370AB6"/>
                </a:solidFill>
              </a:rPr>
              <a:t>4. </a:t>
            </a:r>
            <a:r>
              <a:rPr lang="ru-RU" dirty="0">
                <a:solidFill>
                  <a:srgbClr val="370AB6"/>
                </a:solidFill>
                <a:hlinkClick r:id="rId4" action="ppaction://hlinksldjump"/>
              </a:rPr>
              <a:t>МТ</a:t>
            </a:r>
            <a:endParaRPr lang="ru-RU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072063" y="2714625"/>
            <a:ext cx="321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FF0000"/>
                </a:solidFill>
              </a:rPr>
              <a:t>Выберите верный вариант: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3" grpId="0"/>
      <p:bldP spid="71" grpId="0"/>
      <p:bldP spid="72" grpId="0"/>
      <p:bldP spid="73" grpId="0"/>
      <p:bldP spid="40" grpId="0"/>
      <p:bldP spid="40" grpId="1"/>
      <p:bldP spid="40" grpId="2"/>
      <p:bldP spid="40" grpId="3"/>
      <p:bldP spid="40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 flipV="1">
            <a:off x="2064544" y="3094831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700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29733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29743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4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5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6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734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29735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29736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29737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9738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29739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29740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9741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9742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04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11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29712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29713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29714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29715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643188" y="2643188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464719" y="3321844"/>
            <a:ext cx="852488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57813" y="2714625"/>
            <a:ext cx="12144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</a:rPr>
              <a:t>4. Н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sz="20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00688" y="3286125"/>
            <a:ext cx="3357562" cy="206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3200" dirty="0"/>
              <a:t>Данные точки принадлежат разным граням!</a:t>
            </a:r>
          </a:p>
        </p:txBody>
      </p:sp>
      <p:sp>
        <p:nvSpPr>
          <p:cNvPr id="43" name="Выгнутая вправо стрелка 42">
            <a:hlinkClick r:id="rId2" action="ppaction://hlinksldjump"/>
          </p:cNvPr>
          <p:cNvSpPr/>
          <p:nvPr/>
        </p:nvSpPr>
        <p:spPr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9732" name="TextBox 43"/>
          <p:cNvSpPr txBox="1">
            <a:spLocks noChangeArrowheads="1"/>
          </p:cNvSpPr>
          <p:nvPr/>
        </p:nvSpPr>
        <p:spPr bwMode="auto">
          <a:xfrm>
            <a:off x="6929438" y="5500688"/>
            <a:ext cx="1928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0" idx="7"/>
          </p:cNvCxnSpPr>
          <p:nvPr/>
        </p:nvCxnSpPr>
        <p:spPr>
          <a:xfrm rot="16200000" flipH="1" flipV="1">
            <a:off x="2064544" y="3094831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24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30757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30767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8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9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0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0758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30759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30760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30761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0762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30763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30764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0765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0766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28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35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30736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30737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30738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30739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464719" y="3321844"/>
            <a:ext cx="852488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57813" y="2714625"/>
            <a:ext cx="12144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</a:rPr>
              <a:t>4. </a:t>
            </a:r>
            <a:r>
              <a:rPr lang="en-US" sz="2000" b="1" dirty="0">
                <a:solidFill>
                  <a:srgbClr val="FF0000"/>
                </a:solidFill>
              </a:rPr>
              <a:t>MT</a:t>
            </a:r>
            <a:endParaRPr lang="ru-RU" sz="20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00688" y="3286125"/>
            <a:ext cx="3357562" cy="206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3200" dirty="0"/>
              <a:t>Данные точки принадлежат разным граням!</a:t>
            </a:r>
          </a:p>
        </p:txBody>
      </p:sp>
      <p:sp>
        <p:nvSpPr>
          <p:cNvPr id="43" name="Выгнутая вправо стрелка 42">
            <a:hlinkClick r:id="rId2" action="ppaction://hlinksldjump"/>
          </p:cNvPr>
          <p:cNvSpPr/>
          <p:nvPr/>
        </p:nvSpPr>
        <p:spPr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56" name="TextBox 43"/>
          <p:cNvSpPr txBox="1">
            <a:spLocks noChangeArrowheads="1"/>
          </p:cNvSpPr>
          <p:nvPr/>
        </p:nvSpPr>
        <p:spPr bwMode="auto">
          <a:xfrm>
            <a:off x="6929438" y="5500688"/>
            <a:ext cx="1928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 flipV="1">
            <a:off x="3453606" y="4047332"/>
            <a:ext cx="823913" cy="101600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 flipV="1">
            <a:off x="2207419" y="3078956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1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31782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31792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793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4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5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83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31784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31785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31786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1787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31788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31789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1790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1791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1755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1762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31763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31764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31765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31766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3" y="2714625"/>
            <a:ext cx="7239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4.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Box 39">
            <a:hlinkClick r:id="rId2" action="ppaction://hlinksldjump"/>
          </p:cNvPr>
          <p:cNvSpPr txBox="1"/>
          <p:nvPr/>
        </p:nvSpPr>
        <p:spPr>
          <a:xfrm>
            <a:off x="5357813" y="3429000"/>
            <a:ext cx="21431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370AB6"/>
                </a:solidFill>
              </a:rPr>
              <a:t>5. </a:t>
            </a:r>
            <a:r>
              <a:rPr lang="ru-RU" dirty="0">
                <a:solidFill>
                  <a:srgbClr val="370AB6"/>
                </a:solidFill>
                <a:hlinkClick r:id="rId2" action="ppaction://hlinksldjump"/>
              </a:rPr>
              <a:t>Т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F 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∩ А</a:t>
            </a:r>
            <a:r>
              <a:rPr lang="en-US" baseline="-25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1 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А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 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=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 K</a:t>
            </a:r>
            <a:endParaRPr lang="ru-RU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Прямоугольник 40">
            <a:hlinkClick r:id="rId3" action="ppaction://hlinksldjump"/>
          </p:cNvPr>
          <p:cNvSpPr/>
          <p:nvPr/>
        </p:nvSpPr>
        <p:spPr>
          <a:xfrm>
            <a:off x="5357813" y="3786188"/>
            <a:ext cx="1827212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370AB6"/>
                </a:solidFill>
              </a:rPr>
              <a:t>5. </a:t>
            </a:r>
            <a:r>
              <a:rPr lang="ru-RU" dirty="0">
                <a:solidFill>
                  <a:srgbClr val="370AB6"/>
                </a:solidFill>
                <a:hlinkClick r:id="rId3" action="ppaction://hlinksldjump"/>
              </a:rPr>
              <a:t>Т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F 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∩ В</a:t>
            </a:r>
            <a:r>
              <a:rPr lang="en-US" baseline="-25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1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В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 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=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 K</a:t>
            </a:r>
            <a:endParaRPr lang="ru-RU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072063" y="3071813"/>
            <a:ext cx="321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FF0000"/>
                </a:solidFill>
              </a:rPr>
              <a:t>Выберите верный вариант: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43" grpId="1"/>
      <p:bldP spid="43" grpId="2"/>
      <p:bldP spid="43" grpId="3"/>
      <p:bldP spid="43" grpId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 flipV="1">
            <a:off x="3453606" y="4047332"/>
            <a:ext cx="823913" cy="101600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0" idx="7"/>
          </p:cNvCxnSpPr>
          <p:nvPr/>
        </p:nvCxnSpPr>
        <p:spPr>
          <a:xfrm rot="16200000" flipH="1" flipV="1">
            <a:off x="2064544" y="3094831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775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32808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32818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19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20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21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809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32810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32811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32812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2813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32814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32815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2816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2817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2779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2786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32787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32788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32789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32790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3" y="2714625"/>
            <a:ext cx="7239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4.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57813" y="3071813"/>
            <a:ext cx="24288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</a:rPr>
              <a:t>5. Т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∩ А</a:t>
            </a:r>
            <a:r>
              <a:rPr lang="en-US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</a:t>
            </a:r>
            <a:endParaRPr lang="ru-RU" sz="20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29250" y="3500438"/>
            <a:ext cx="3286125" cy="19383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2400" dirty="0"/>
              <a:t>Данные прямые - скрещивающиеся!</a:t>
            </a:r>
          </a:p>
          <a:p>
            <a:pPr algn="ctr">
              <a:defRPr/>
            </a:pPr>
            <a:r>
              <a:rPr lang="ru-RU" sz="2400" dirty="0"/>
              <a:t>Пересекаться не могут!</a:t>
            </a:r>
          </a:p>
        </p:txBody>
      </p:sp>
      <p:sp>
        <p:nvSpPr>
          <p:cNvPr id="45" name="Выгнутая вправо стрелка 44">
            <a:hlinkClick r:id="rId2" action="ppaction://hlinksldjump"/>
          </p:cNvPr>
          <p:cNvSpPr/>
          <p:nvPr/>
        </p:nvSpPr>
        <p:spPr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806" name="TextBox 45"/>
          <p:cNvSpPr txBox="1">
            <a:spLocks noChangeArrowheads="1"/>
          </p:cNvSpPr>
          <p:nvPr/>
        </p:nvSpPr>
        <p:spPr bwMode="auto">
          <a:xfrm>
            <a:off x="6929438" y="5500688"/>
            <a:ext cx="1928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-892175" y="4106863"/>
            <a:ext cx="4214813" cy="1587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3542" y="260648"/>
            <a:ext cx="5106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rgbClr val="CCB400">
                        <a:satMod val="155000"/>
                      </a:srgbClr>
                    </a:gs>
                    <a:gs pos="100000">
                      <a:srgbClr val="CCB400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Определения.</a:t>
            </a:r>
            <a:endParaRPr lang="ru-RU" sz="5400" b="1" spc="50" dirty="0">
              <a:ln w="11430"/>
              <a:gradFill>
                <a:gsLst>
                  <a:gs pos="25000">
                    <a:srgbClr val="CCB400">
                      <a:satMod val="155000"/>
                    </a:srgbClr>
                  </a:gs>
                  <a:gs pos="100000">
                    <a:srgbClr val="CCB4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55679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   1.Секущая плоскость тетраэдра(</a:t>
            </a:r>
            <a:r>
              <a:rPr lang="ru-RU" sz="2400" dirty="0" err="1" smtClean="0">
                <a:solidFill>
                  <a:srgbClr val="C00000"/>
                </a:solidFill>
              </a:rPr>
              <a:t>параллепипеда</a:t>
            </a:r>
            <a:r>
              <a:rPr lang="ru-RU" sz="2400" dirty="0" smtClean="0">
                <a:solidFill>
                  <a:srgbClr val="C00000"/>
                </a:solidFill>
              </a:rPr>
              <a:t>)-это любая плоскость, по обе стороны от которой имеются точки данного тетраэдра (</a:t>
            </a:r>
            <a:r>
              <a:rPr lang="ru-RU" sz="2400" dirty="0" err="1" smtClean="0">
                <a:solidFill>
                  <a:srgbClr val="C00000"/>
                </a:solidFill>
              </a:rPr>
              <a:t>параллепипеда</a:t>
            </a:r>
            <a:r>
              <a:rPr lang="ru-RU" sz="2400" dirty="0" smtClean="0">
                <a:solidFill>
                  <a:srgbClr val="C00000"/>
                </a:solidFill>
              </a:rPr>
              <a:t>).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102" y="3645023"/>
            <a:ext cx="8780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  2.Многоугольник, сторонами которого являются отрезки, пересекающие грани тетраэдра (</a:t>
            </a:r>
            <a:r>
              <a:rPr lang="ru-RU" sz="2400" dirty="0" err="1" smtClean="0">
                <a:solidFill>
                  <a:srgbClr val="C00000"/>
                </a:solidFill>
              </a:rPr>
              <a:t>параллепипеда</a:t>
            </a:r>
            <a:r>
              <a:rPr lang="ru-RU" sz="2400" dirty="0" smtClean="0">
                <a:solidFill>
                  <a:srgbClr val="C00000"/>
                </a:solidFill>
              </a:rPr>
              <a:t>) называется сечением тетраэдра (</a:t>
            </a:r>
            <a:r>
              <a:rPr lang="ru-RU" sz="2400" dirty="0" err="1" smtClean="0">
                <a:solidFill>
                  <a:srgbClr val="C00000"/>
                </a:solidFill>
              </a:rPr>
              <a:t>параллепипеда</a:t>
            </a:r>
            <a:r>
              <a:rPr lang="ru-RU" sz="2400" dirty="0" smtClean="0">
                <a:solidFill>
                  <a:srgbClr val="C00000"/>
                </a:solidFill>
              </a:rPr>
              <a:t>).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920429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16200000" flipH="1" flipV="1">
            <a:off x="1848644" y="4795044"/>
            <a:ext cx="1428750" cy="1697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 flipV="1">
            <a:off x="3453606" y="4047332"/>
            <a:ext cx="823913" cy="101600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0" idx="7"/>
          </p:cNvCxnSpPr>
          <p:nvPr/>
        </p:nvCxnSpPr>
        <p:spPr>
          <a:xfrm rot="16200000" flipH="1" flipV="1">
            <a:off x="2064544" y="3094831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800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33838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33848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9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50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51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39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33840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33841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33842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3843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33844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33845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3846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3847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804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811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33812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33813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33814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33815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3" y="2714625"/>
            <a:ext cx="7239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4.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57813" y="3071813"/>
            <a:ext cx="1806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5.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K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1391445" y="5609431"/>
            <a:ext cx="1370012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39"/>
          <p:cNvSpPr>
            <a:spLocks noChangeArrowheads="1"/>
          </p:cNvSpPr>
          <p:nvPr/>
        </p:nvSpPr>
        <p:spPr bwMode="auto">
          <a:xfrm>
            <a:off x="2000232" y="600076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071688" y="5929313"/>
            <a:ext cx="3508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Прямоугольник 49">
            <a:hlinkClick r:id="rId2" action="ppaction://hlinksldjump"/>
          </p:cNvPr>
          <p:cNvSpPr/>
          <p:nvPr/>
        </p:nvSpPr>
        <p:spPr>
          <a:xfrm>
            <a:off x="5357813" y="4500563"/>
            <a:ext cx="1801812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370AB6"/>
                </a:solidFill>
              </a:rPr>
              <a:t>6. </a:t>
            </a:r>
            <a:r>
              <a:rPr lang="ru-RU" dirty="0">
                <a:solidFill>
                  <a:srgbClr val="370AB6"/>
                </a:solidFill>
                <a:hlinkClick r:id="rId2" action="ppaction://hlinksldjump"/>
              </a:rPr>
              <a:t>М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K 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∩ АА</a:t>
            </a:r>
            <a:r>
              <a:rPr lang="en-US" baseline="-25000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1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=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 L</a:t>
            </a:r>
            <a:endParaRPr lang="ru-RU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Прямоугольник 51">
            <a:hlinkClick r:id="rId3" action="ppaction://hlinksldjump"/>
          </p:cNvPr>
          <p:cNvSpPr/>
          <p:nvPr/>
        </p:nvSpPr>
        <p:spPr>
          <a:xfrm>
            <a:off x="5357813" y="3786188"/>
            <a:ext cx="17684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370AB6"/>
                </a:solidFill>
              </a:rPr>
              <a:t>6</a:t>
            </a:r>
            <a:r>
              <a:rPr lang="ru-RU" dirty="0">
                <a:solidFill>
                  <a:srgbClr val="370AB6"/>
                </a:solidFill>
                <a:hlinkClick r:id="rId3" action="ppaction://hlinksldjump"/>
              </a:rPr>
              <a:t>. Н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K 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∩ А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D 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=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 L</a:t>
            </a:r>
            <a:endParaRPr lang="ru-RU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Прямоугольник 53">
            <a:hlinkClick r:id="rId4" action="ppaction://hlinksldjump"/>
          </p:cNvPr>
          <p:cNvSpPr/>
          <p:nvPr/>
        </p:nvSpPr>
        <p:spPr>
          <a:xfrm>
            <a:off x="5357813" y="4143375"/>
            <a:ext cx="17430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370AB6"/>
                </a:solidFill>
              </a:rPr>
              <a:t>6. </a:t>
            </a:r>
            <a:r>
              <a:rPr lang="ru-RU" dirty="0">
                <a:solidFill>
                  <a:srgbClr val="370AB6"/>
                </a:solidFill>
                <a:hlinkClick r:id="rId4" action="ppaction://hlinksldjump"/>
              </a:rPr>
              <a:t>Т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K 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∩ А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D </a:t>
            </a:r>
            <a:r>
              <a:rPr lang="ru-RU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=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 L</a:t>
            </a:r>
            <a:endParaRPr lang="ru-RU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072063" y="3429000"/>
            <a:ext cx="321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FF0000"/>
                </a:solidFill>
              </a:rPr>
              <a:t>Выберите верный вариант: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8" grpId="0"/>
      <p:bldP spid="50" grpId="0"/>
      <p:bldP spid="52" grpId="0"/>
      <p:bldP spid="54" grpId="0"/>
      <p:bldP spid="49" grpId="0"/>
      <p:bldP spid="49" grpId="1"/>
      <p:bldP spid="49" grpId="2"/>
      <p:bldP spid="49" grpId="3"/>
      <p:bldP spid="49" grpId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Прямая соединительная линия 60"/>
          <p:cNvCxnSpPr/>
          <p:nvPr/>
        </p:nvCxnSpPr>
        <p:spPr>
          <a:xfrm rot="10800000">
            <a:off x="428625" y="5786438"/>
            <a:ext cx="3714750" cy="1587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 flipV="1">
            <a:off x="1848644" y="4795044"/>
            <a:ext cx="1428750" cy="1697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 flipV="1">
            <a:off x="3453606" y="4047332"/>
            <a:ext cx="823913" cy="101600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0" idx="7"/>
          </p:cNvCxnSpPr>
          <p:nvPr/>
        </p:nvCxnSpPr>
        <p:spPr>
          <a:xfrm rot="16200000" flipH="1" flipV="1">
            <a:off x="2064544" y="3094831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825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34864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34874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875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76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77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4865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34866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34867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34868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4869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34870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34871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4872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4873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829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836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34837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34838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34839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34840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3" y="2714625"/>
            <a:ext cx="7239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4.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57813" y="3071813"/>
            <a:ext cx="1806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5.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K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1391445" y="5609431"/>
            <a:ext cx="1370012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39"/>
          <p:cNvSpPr>
            <a:spLocks noChangeArrowheads="1"/>
          </p:cNvSpPr>
          <p:nvPr/>
        </p:nvSpPr>
        <p:spPr bwMode="auto">
          <a:xfrm>
            <a:off x="2000232" y="600076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071688" y="5929313"/>
            <a:ext cx="3508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57813" y="3429000"/>
            <a:ext cx="198596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</a:rPr>
              <a:t>6. Н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∩ А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</a:t>
            </a:r>
            <a:endParaRPr lang="ru-RU" sz="20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357813" y="1500188"/>
            <a:ext cx="3357562" cy="19383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2400" dirty="0"/>
              <a:t>Данные прямые - скрещивающиеся!</a:t>
            </a:r>
          </a:p>
          <a:p>
            <a:pPr algn="ctr">
              <a:defRPr/>
            </a:pPr>
            <a:r>
              <a:rPr lang="ru-RU" sz="2400" dirty="0"/>
              <a:t>Пересекаться не могут!</a:t>
            </a:r>
          </a:p>
        </p:txBody>
      </p:sp>
      <p:sp>
        <p:nvSpPr>
          <p:cNvPr id="49" name="Выгнутая вправо стрелка 48">
            <a:hlinkClick r:id="rId2" action="ppaction://hlinksldjump"/>
          </p:cNvPr>
          <p:cNvSpPr/>
          <p:nvPr/>
        </p:nvSpPr>
        <p:spPr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862" name="TextBox 51"/>
          <p:cNvSpPr txBox="1">
            <a:spLocks noChangeArrowheads="1"/>
          </p:cNvSpPr>
          <p:nvPr/>
        </p:nvSpPr>
        <p:spPr bwMode="auto">
          <a:xfrm>
            <a:off x="6929438" y="5500688"/>
            <a:ext cx="1928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  <p:cxnSp>
        <p:nvCxnSpPr>
          <p:cNvPr id="52" name="Прямая соединительная линия 51"/>
          <p:cNvCxnSpPr>
            <a:stCxn id="0" idx="7"/>
          </p:cNvCxnSpPr>
          <p:nvPr/>
        </p:nvCxnSpPr>
        <p:spPr>
          <a:xfrm rot="16200000" flipH="1" flipV="1">
            <a:off x="1196975" y="3962401"/>
            <a:ext cx="3055937" cy="1592262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единительная линия 51"/>
          <p:cNvCxnSpPr/>
          <p:nvPr/>
        </p:nvCxnSpPr>
        <p:spPr>
          <a:xfrm rot="10800000">
            <a:off x="428625" y="5786438"/>
            <a:ext cx="3714750" cy="1587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 flipV="1">
            <a:off x="1848644" y="4795044"/>
            <a:ext cx="1428750" cy="1697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 flipV="1">
            <a:off x="3453606" y="4047332"/>
            <a:ext cx="823913" cy="101600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0" idx="7"/>
          </p:cNvCxnSpPr>
          <p:nvPr/>
        </p:nvCxnSpPr>
        <p:spPr>
          <a:xfrm rot="16200000" flipH="1" flipV="1">
            <a:off x="2064544" y="3094831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849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35887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35897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98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99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900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88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35889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35890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35891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5892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35893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35894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5895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5896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5853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5860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35861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35862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35863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35864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3" y="2714625"/>
            <a:ext cx="7239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4.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57813" y="3071813"/>
            <a:ext cx="1806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5.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K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1391445" y="5609431"/>
            <a:ext cx="1370012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39"/>
          <p:cNvSpPr>
            <a:spLocks noChangeArrowheads="1"/>
          </p:cNvSpPr>
          <p:nvPr/>
        </p:nvSpPr>
        <p:spPr bwMode="auto">
          <a:xfrm>
            <a:off x="2000232" y="600076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071688" y="5929313"/>
            <a:ext cx="3508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57813" y="3429000"/>
            <a:ext cx="200501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</a:rPr>
              <a:t>6. </a:t>
            </a:r>
            <a:r>
              <a:rPr lang="en-US" sz="2000" b="1" dirty="0">
                <a:solidFill>
                  <a:srgbClr val="FF0000"/>
                </a:solidFill>
              </a:rPr>
              <a:t>T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 </a:t>
            </a:r>
            <a:r>
              <a:rPr lang="ru-RU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∩ А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</a:t>
            </a:r>
            <a:endParaRPr lang="ru-RU" sz="20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357813" y="1500188"/>
            <a:ext cx="3357562" cy="19383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2400" dirty="0"/>
              <a:t>Данные прямые - скрещивающиеся!</a:t>
            </a:r>
          </a:p>
          <a:p>
            <a:pPr algn="ctr">
              <a:defRPr/>
            </a:pPr>
            <a:r>
              <a:rPr lang="ru-RU" sz="2400" dirty="0"/>
              <a:t>Пересекаться не могут!</a:t>
            </a:r>
          </a:p>
        </p:txBody>
      </p:sp>
      <p:sp>
        <p:nvSpPr>
          <p:cNvPr id="49" name="Выгнутая вправо стрелка 48">
            <a:hlinkClick r:id="rId2" action="ppaction://hlinksldjump"/>
          </p:cNvPr>
          <p:cNvSpPr/>
          <p:nvPr/>
        </p:nvSpPr>
        <p:spPr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886" name="TextBox 51"/>
          <p:cNvSpPr txBox="1">
            <a:spLocks noChangeArrowheads="1"/>
          </p:cNvSpPr>
          <p:nvPr/>
        </p:nvSpPr>
        <p:spPr bwMode="auto">
          <a:xfrm>
            <a:off x="6929438" y="5500688"/>
            <a:ext cx="1928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>
            <a:stCxn id="0" idx="5"/>
          </p:cNvCxnSpPr>
          <p:nvPr/>
        </p:nvCxnSpPr>
        <p:spPr>
          <a:xfrm rot="5400000" flipH="1">
            <a:off x="1178720" y="5107781"/>
            <a:ext cx="449262" cy="377825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1000125" y="4857750"/>
            <a:ext cx="1285875" cy="1398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 flipV="1">
            <a:off x="1848644" y="4795044"/>
            <a:ext cx="1428750" cy="1697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 flipV="1">
            <a:off x="3453606" y="4047332"/>
            <a:ext cx="823913" cy="101600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0" idx="7"/>
          </p:cNvCxnSpPr>
          <p:nvPr/>
        </p:nvCxnSpPr>
        <p:spPr>
          <a:xfrm rot="16200000" flipH="1" flipV="1">
            <a:off x="2064544" y="3094831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74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36917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36927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8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9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30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918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36919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36920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36921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6922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36923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36924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6925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6926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6878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6885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36886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36887" name="TextBox 29"/>
          <p:cNvSpPr txBox="1">
            <a:spLocks noChangeArrowheads="1"/>
          </p:cNvSpPr>
          <p:nvPr/>
        </p:nvSpPr>
        <p:spPr bwMode="auto">
          <a:xfrm>
            <a:off x="1357313" y="47863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36888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36889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3" y="2714625"/>
            <a:ext cx="7239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4.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57813" y="3071813"/>
            <a:ext cx="1806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5.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K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1391445" y="5609431"/>
            <a:ext cx="1370012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39"/>
          <p:cNvSpPr>
            <a:spLocks noChangeArrowheads="1"/>
          </p:cNvSpPr>
          <p:nvPr/>
        </p:nvSpPr>
        <p:spPr bwMode="auto">
          <a:xfrm>
            <a:off x="2000232" y="600076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071688" y="5929313"/>
            <a:ext cx="3508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357813" y="3429000"/>
            <a:ext cx="17811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6. 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ru-RU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АА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L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Oval 39"/>
          <p:cNvSpPr>
            <a:spLocks noChangeArrowheads="1"/>
          </p:cNvSpPr>
          <p:nvPr/>
        </p:nvSpPr>
        <p:spPr bwMode="auto">
          <a:xfrm>
            <a:off x="1142976" y="5000636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14375" y="485775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Прямоугольник 49">
            <a:hlinkClick r:id="rId2" action="ppaction://hlinksldjump"/>
          </p:cNvPr>
          <p:cNvSpPr/>
          <p:nvPr/>
        </p:nvSpPr>
        <p:spPr>
          <a:xfrm>
            <a:off x="5357813" y="4500563"/>
            <a:ext cx="6937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370AB6"/>
                </a:solidFill>
              </a:rPr>
              <a:t>7. 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LT</a:t>
            </a:r>
            <a:endParaRPr lang="ru-RU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Прямоугольник 51">
            <a:hlinkClick r:id="rId3" action="ppaction://hlinksldjump"/>
          </p:cNvPr>
          <p:cNvSpPr/>
          <p:nvPr/>
        </p:nvSpPr>
        <p:spPr>
          <a:xfrm>
            <a:off x="5357813" y="4143375"/>
            <a:ext cx="7112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370AB6"/>
                </a:solidFill>
              </a:rPr>
              <a:t>7. 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LF</a:t>
            </a:r>
            <a:endParaRPr lang="ru-RU" baseline="-25000" dirty="0">
              <a:solidFill>
                <a:srgbClr val="370AB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Прямоугольник 53">
            <a:hlinkClick r:id="rId4" action="ppaction://hlinksldjump"/>
          </p:cNvPr>
          <p:cNvSpPr/>
          <p:nvPr/>
        </p:nvSpPr>
        <p:spPr>
          <a:xfrm>
            <a:off x="5357813" y="4857750"/>
            <a:ext cx="2071687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370AB6"/>
                </a:solidFill>
              </a:rPr>
              <a:t>7. </a:t>
            </a:r>
            <a:r>
              <a:rPr lang="en-US" dirty="0">
                <a:solidFill>
                  <a:srgbClr val="370A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LH</a:t>
            </a:r>
            <a:endParaRPr lang="ru-RU" dirty="0">
              <a:solidFill>
                <a:srgbClr val="370AB6"/>
              </a:solidFill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072063" y="3786188"/>
            <a:ext cx="321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FF0000"/>
                </a:solidFill>
              </a:rPr>
              <a:t>Выберите верный вариант: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50" grpId="0"/>
      <p:bldP spid="52" grpId="0"/>
      <p:bldP spid="54" grpId="0"/>
      <p:bldP spid="56" grpId="0"/>
      <p:bldP spid="56" grpId="1"/>
      <p:bldP spid="56" grpId="2"/>
      <p:bldP spid="56" grpId="3"/>
      <p:bldP spid="56" grpId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>
            <a:stCxn id="0" idx="5"/>
          </p:cNvCxnSpPr>
          <p:nvPr/>
        </p:nvCxnSpPr>
        <p:spPr>
          <a:xfrm rot="5400000" flipH="1">
            <a:off x="1178720" y="5107781"/>
            <a:ext cx="449262" cy="377825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1000125" y="4857750"/>
            <a:ext cx="1285875" cy="1398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 flipV="1">
            <a:off x="1848644" y="4795044"/>
            <a:ext cx="1428750" cy="1697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 flipV="1">
            <a:off x="3453606" y="4047332"/>
            <a:ext cx="823913" cy="101600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0" idx="7"/>
          </p:cNvCxnSpPr>
          <p:nvPr/>
        </p:nvCxnSpPr>
        <p:spPr>
          <a:xfrm rot="16200000" flipH="1" flipV="1">
            <a:off x="2064544" y="3094831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898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37941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37951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52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53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54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942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37943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37944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37945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7946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37947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37948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7949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7950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902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909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37910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37911" name="TextBox 29"/>
          <p:cNvSpPr txBox="1">
            <a:spLocks noChangeArrowheads="1"/>
          </p:cNvSpPr>
          <p:nvPr/>
        </p:nvSpPr>
        <p:spPr bwMode="auto">
          <a:xfrm>
            <a:off x="1357313" y="5000625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37912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37913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3" y="2714625"/>
            <a:ext cx="7239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4.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57813" y="3071813"/>
            <a:ext cx="1806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5.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K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1391445" y="5609431"/>
            <a:ext cx="1370012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39"/>
          <p:cNvSpPr>
            <a:spLocks noChangeArrowheads="1"/>
          </p:cNvSpPr>
          <p:nvPr/>
        </p:nvSpPr>
        <p:spPr bwMode="auto">
          <a:xfrm>
            <a:off x="2000232" y="600076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071688" y="5929313"/>
            <a:ext cx="3508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357813" y="3429000"/>
            <a:ext cx="17811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6. 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ru-RU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АА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L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Oval 39"/>
          <p:cNvSpPr>
            <a:spLocks noChangeArrowheads="1"/>
          </p:cNvSpPr>
          <p:nvPr/>
        </p:nvSpPr>
        <p:spPr bwMode="auto">
          <a:xfrm>
            <a:off x="1142976" y="5000636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14375" y="485775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357813" y="3786188"/>
            <a:ext cx="20716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</a:rPr>
              <a:t>7.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ru-RU" sz="2000" b="1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14938" y="2000250"/>
            <a:ext cx="3500437" cy="1816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2800" dirty="0"/>
              <a:t>Данные точки принадлежат разным граням!</a:t>
            </a:r>
          </a:p>
        </p:txBody>
      </p:sp>
      <p:sp>
        <p:nvSpPr>
          <p:cNvPr id="62" name="Выгнутая вправо стрелка 61">
            <a:hlinkClick r:id="rId2" action="ppaction://hlinksldjump"/>
          </p:cNvPr>
          <p:cNvSpPr/>
          <p:nvPr/>
        </p:nvSpPr>
        <p:spPr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7940" name="TextBox 62"/>
          <p:cNvSpPr txBox="1">
            <a:spLocks noChangeArrowheads="1"/>
          </p:cNvSpPr>
          <p:nvPr/>
        </p:nvSpPr>
        <p:spPr bwMode="auto">
          <a:xfrm>
            <a:off x="6929438" y="5500688"/>
            <a:ext cx="1928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>
            <a:stCxn id="0" idx="5"/>
          </p:cNvCxnSpPr>
          <p:nvPr/>
        </p:nvCxnSpPr>
        <p:spPr>
          <a:xfrm rot="5400000" flipH="1">
            <a:off x="1178720" y="5107781"/>
            <a:ext cx="449262" cy="377825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1000125" y="4857750"/>
            <a:ext cx="1285875" cy="1398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 flipV="1">
            <a:off x="1848644" y="4795044"/>
            <a:ext cx="1428750" cy="1697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 flipV="1">
            <a:off x="3453606" y="4047332"/>
            <a:ext cx="823913" cy="101600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0" idx="7"/>
          </p:cNvCxnSpPr>
          <p:nvPr/>
        </p:nvCxnSpPr>
        <p:spPr>
          <a:xfrm rot="16200000" flipH="1" flipV="1">
            <a:off x="2064544" y="3094831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922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38965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38975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76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77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78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66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38967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38968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38969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8970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38971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38972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8973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38974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8926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8933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38934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38935" name="TextBox 29"/>
          <p:cNvSpPr txBox="1">
            <a:spLocks noChangeArrowheads="1"/>
          </p:cNvSpPr>
          <p:nvPr/>
        </p:nvSpPr>
        <p:spPr bwMode="auto">
          <a:xfrm>
            <a:off x="1357313" y="5000625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38936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38937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3" y="2714625"/>
            <a:ext cx="7239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4.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57813" y="3071813"/>
            <a:ext cx="1806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5.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K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1391445" y="5609431"/>
            <a:ext cx="1370012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39"/>
          <p:cNvSpPr>
            <a:spLocks noChangeArrowheads="1"/>
          </p:cNvSpPr>
          <p:nvPr/>
        </p:nvSpPr>
        <p:spPr bwMode="auto">
          <a:xfrm>
            <a:off x="2000232" y="600076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071688" y="5929313"/>
            <a:ext cx="3508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357813" y="3429000"/>
            <a:ext cx="17811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6. 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ru-RU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АА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L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Oval 39"/>
          <p:cNvSpPr>
            <a:spLocks noChangeArrowheads="1"/>
          </p:cNvSpPr>
          <p:nvPr/>
        </p:nvSpPr>
        <p:spPr bwMode="auto">
          <a:xfrm>
            <a:off x="1142976" y="5000636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14375" y="485775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357813" y="3786188"/>
            <a:ext cx="20716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</a:rPr>
              <a:t>7.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LF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14938" y="2000250"/>
            <a:ext cx="3500437" cy="1816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2800" dirty="0"/>
              <a:t>Данные точки принадлежат разным граням!</a:t>
            </a:r>
          </a:p>
        </p:txBody>
      </p:sp>
      <p:sp>
        <p:nvSpPr>
          <p:cNvPr id="62" name="Выгнутая вправо стрелка 61">
            <a:hlinkClick r:id="rId2" action="ppaction://hlinksldjump"/>
          </p:cNvPr>
          <p:cNvSpPr/>
          <p:nvPr/>
        </p:nvSpPr>
        <p:spPr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8964" name="TextBox 62"/>
          <p:cNvSpPr txBox="1">
            <a:spLocks noChangeArrowheads="1"/>
          </p:cNvSpPr>
          <p:nvPr/>
        </p:nvSpPr>
        <p:spPr bwMode="auto">
          <a:xfrm>
            <a:off x="6929438" y="5500688"/>
            <a:ext cx="1928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1214438" y="4643438"/>
            <a:ext cx="500062" cy="5000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1366838" y="3519488"/>
            <a:ext cx="1776412" cy="17764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 flipH="1" flipV="1">
            <a:off x="1519238" y="3357563"/>
            <a:ext cx="2090737" cy="20907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 flipH="1" flipV="1">
            <a:off x="1921669" y="3564732"/>
            <a:ext cx="1800225" cy="17859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2286000" y="3719513"/>
            <a:ext cx="1571625" cy="15668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2714625" y="3871913"/>
            <a:ext cx="1295400" cy="127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 flipH="1" flipV="1">
            <a:off x="3114675" y="4024313"/>
            <a:ext cx="1047750" cy="10477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0" idx="7"/>
          </p:cNvCxnSpPr>
          <p:nvPr/>
        </p:nvCxnSpPr>
        <p:spPr>
          <a:xfrm rot="5400000" flipH="1" flipV="1">
            <a:off x="1466851" y="2982912"/>
            <a:ext cx="1801812" cy="226536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0" idx="5"/>
          </p:cNvCxnSpPr>
          <p:nvPr/>
        </p:nvCxnSpPr>
        <p:spPr>
          <a:xfrm rot="5400000" flipH="1">
            <a:off x="1178720" y="5107781"/>
            <a:ext cx="449262" cy="377825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1000125" y="4857750"/>
            <a:ext cx="1285875" cy="1398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 flipV="1">
            <a:off x="1848644" y="4795044"/>
            <a:ext cx="1428750" cy="1697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14625" y="2714625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5"/>
            <a:endCxn id="0" idx="1"/>
          </p:cNvCxnSpPr>
          <p:nvPr/>
        </p:nvCxnSpPr>
        <p:spPr>
          <a:xfrm rot="16200000" flipH="1">
            <a:off x="3485356" y="3342482"/>
            <a:ext cx="852487" cy="78105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 flipV="1">
            <a:off x="3453606" y="4047332"/>
            <a:ext cx="823913" cy="101600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203450" y="4368800"/>
            <a:ext cx="484188" cy="174783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0" idx="7"/>
          </p:cNvCxnSpPr>
          <p:nvPr/>
        </p:nvCxnSpPr>
        <p:spPr>
          <a:xfrm rot="16200000" flipH="1" flipV="1">
            <a:off x="2064544" y="3094831"/>
            <a:ext cx="1177925" cy="416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954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39995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40005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006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007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008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996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39997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39998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39999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40000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40001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40002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40003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40004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58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Н, М, Т.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65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39966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39967" name="TextBox 29"/>
          <p:cNvSpPr txBox="1">
            <a:spLocks noChangeArrowheads="1"/>
          </p:cNvSpPr>
          <p:nvPr/>
        </p:nvSpPr>
        <p:spPr bwMode="auto">
          <a:xfrm>
            <a:off x="1357313" y="5000625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39968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39969" name="TextBox 30"/>
          <p:cNvSpPr txBox="1">
            <a:spLocks noChangeArrowheads="1"/>
          </p:cNvSpPr>
          <p:nvPr/>
        </p:nvSpPr>
        <p:spPr bwMode="auto">
          <a:xfrm>
            <a:off x="5357813" y="1643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357813" y="2000250"/>
            <a:ext cx="1793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НТ ∩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71813" y="4500563"/>
            <a:ext cx="1785937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43438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86313" y="4500563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3" y="2357438"/>
            <a:ext cx="1778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Oval 39"/>
          <p:cNvSpPr>
            <a:spLocks noChangeArrowheads="1"/>
          </p:cNvSpPr>
          <p:nvPr/>
        </p:nvSpPr>
        <p:spPr bwMode="auto">
          <a:xfrm>
            <a:off x="3286116" y="492919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143250" y="457200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3" y="2714625"/>
            <a:ext cx="7239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4.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57813" y="3071813"/>
            <a:ext cx="1806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5. 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В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K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1391445" y="5609431"/>
            <a:ext cx="1370012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39"/>
          <p:cNvSpPr>
            <a:spLocks noChangeArrowheads="1"/>
          </p:cNvSpPr>
          <p:nvPr/>
        </p:nvSpPr>
        <p:spPr bwMode="auto">
          <a:xfrm>
            <a:off x="2000232" y="600076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071688" y="5929313"/>
            <a:ext cx="3508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357813" y="3429000"/>
            <a:ext cx="17811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6. 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ru-RU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∩ АА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L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Oval 39"/>
          <p:cNvSpPr>
            <a:spLocks noChangeArrowheads="1"/>
          </p:cNvSpPr>
          <p:nvPr/>
        </p:nvSpPr>
        <p:spPr bwMode="auto">
          <a:xfrm>
            <a:off x="1142976" y="5000636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14375" y="4857750"/>
            <a:ext cx="325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endParaRPr lang="ru-RU" b="1" baseline="-25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57813" y="3786188"/>
            <a:ext cx="7366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7.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ru-RU" dirty="0"/>
              <a:t>Н</a:t>
            </a:r>
            <a:endParaRPr lang="ru-RU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86375" y="4357688"/>
            <a:ext cx="33575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НТ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искомое сечение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6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857500" y="2214563"/>
            <a:ext cx="3000375" cy="1857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821531" y="2035970"/>
            <a:ext cx="3000375" cy="2214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14438" y="4643438"/>
            <a:ext cx="4071937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14438" y="4643438"/>
            <a:ext cx="1000125" cy="928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214563" y="4643438"/>
            <a:ext cx="3071812" cy="928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1" name="Прямоугольник 23"/>
          <p:cNvSpPr>
            <a:spLocks noChangeArrowheads="1"/>
          </p:cNvSpPr>
          <p:nvPr/>
        </p:nvSpPr>
        <p:spPr bwMode="auto">
          <a:xfrm>
            <a:off x="857250" y="4643438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prstClr val="black"/>
                </a:solidFill>
              </a:rPr>
              <a:t>А</a:t>
            </a:r>
          </a:p>
        </p:txBody>
      </p:sp>
      <p:sp>
        <p:nvSpPr>
          <p:cNvPr id="49162" name="Прямоугольник 24"/>
          <p:cNvSpPr>
            <a:spLocks noChangeArrowheads="1"/>
          </p:cNvSpPr>
          <p:nvPr/>
        </p:nvSpPr>
        <p:spPr bwMode="auto">
          <a:xfrm>
            <a:off x="2214563" y="5643563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prstClr val="black"/>
                </a:solidFill>
              </a:rPr>
              <a:t>В</a:t>
            </a:r>
          </a:p>
        </p:txBody>
      </p:sp>
      <p:sp>
        <p:nvSpPr>
          <p:cNvPr id="49163" name="Прямоугольник 25"/>
          <p:cNvSpPr>
            <a:spLocks noChangeArrowheads="1"/>
          </p:cNvSpPr>
          <p:nvPr/>
        </p:nvSpPr>
        <p:spPr bwMode="auto">
          <a:xfrm>
            <a:off x="5357813" y="4429125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prstClr val="black"/>
                </a:solidFill>
              </a:rPr>
              <a:t>С</a:t>
            </a:r>
          </a:p>
        </p:txBody>
      </p:sp>
      <p:sp>
        <p:nvSpPr>
          <p:cNvPr id="49164" name="Прямоугольник 26"/>
          <p:cNvSpPr>
            <a:spLocks noChangeArrowheads="1"/>
          </p:cNvSpPr>
          <p:nvPr/>
        </p:nvSpPr>
        <p:spPr bwMode="auto">
          <a:xfrm>
            <a:off x="3429000" y="1285875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S</a:t>
            </a: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32" name="Oval 39"/>
          <p:cNvSpPr>
            <a:spLocks noChangeArrowheads="1"/>
          </p:cNvSpPr>
          <p:nvPr/>
        </p:nvSpPr>
        <p:spPr bwMode="auto">
          <a:xfrm>
            <a:off x="4214810" y="3000372"/>
            <a:ext cx="126998" cy="126998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Oval 39"/>
          <p:cNvSpPr>
            <a:spLocks noChangeArrowheads="1"/>
          </p:cNvSpPr>
          <p:nvPr/>
        </p:nvSpPr>
        <p:spPr bwMode="auto">
          <a:xfrm>
            <a:off x="1785918" y="4929198"/>
            <a:ext cx="126998" cy="126998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1428728" y="4214818"/>
            <a:ext cx="126998" cy="126998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9187" name="Прямоугольник 39"/>
          <p:cNvSpPr>
            <a:spLocks noChangeArrowheads="1"/>
          </p:cNvSpPr>
          <p:nvPr/>
        </p:nvSpPr>
        <p:spPr bwMode="auto">
          <a:xfrm>
            <a:off x="357188" y="357188"/>
            <a:ext cx="8501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Задача 5</a:t>
            </a:r>
            <a:r>
              <a:rPr lang="ru-RU" sz="2400" b="1" dirty="0" smtClean="0">
                <a:solidFill>
                  <a:prstClr val="black"/>
                </a:solidFill>
              </a:rPr>
              <a:t>.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Построить сечение плоскостью, проходящей через данные точки  К, М, Р, Р∈АВС</a:t>
            </a:r>
          </a:p>
        </p:txBody>
      </p:sp>
      <p:sp>
        <p:nvSpPr>
          <p:cNvPr id="49188" name="TextBox 40"/>
          <p:cNvSpPr txBox="1">
            <a:spLocks noChangeArrowheads="1"/>
          </p:cNvSpPr>
          <p:nvPr/>
        </p:nvSpPr>
        <p:spPr bwMode="auto">
          <a:xfrm>
            <a:off x="4357688" y="2571750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К</a:t>
            </a:r>
          </a:p>
        </p:txBody>
      </p:sp>
      <p:sp>
        <p:nvSpPr>
          <p:cNvPr id="49189" name="Прямоугольник 41"/>
          <p:cNvSpPr>
            <a:spLocks noChangeArrowheads="1"/>
          </p:cNvSpPr>
          <p:nvPr/>
        </p:nvSpPr>
        <p:spPr bwMode="auto">
          <a:xfrm>
            <a:off x="1143000" y="3714750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49190" name="Прямоугольник 42"/>
          <p:cNvSpPr>
            <a:spLocks noChangeArrowheads="1"/>
          </p:cNvSpPr>
          <p:nvPr/>
        </p:nvSpPr>
        <p:spPr bwMode="auto">
          <a:xfrm>
            <a:off x="1928813" y="464343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70AB6"/>
                </a:solidFill>
              </a:rPr>
              <a:t>Р</a:t>
            </a:r>
          </a:p>
        </p:txBody>
      </p:sp>
      <p:sp>
        <p:nvSpPr>
          <p:cNvPr id="49195" name="Прямоугольник 54"/>
          <p:cNvSpPr>
            <a:spLocks noChangeArrowheads="1"/>
          </p:cNvSpPr>
          <p:nvPr/>
        </p:nvSpPr>
        <p:spPr bwMode="auto">
          <a:xfrm>
            <a:off x="5929313" y="1214438"/>
            <a:ext cx="178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</a:rPr>
              <a:t>Построение: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857251" y="3000375"/>
            <a:ext cx="3929062" cy="12144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552270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/>
      <p:bldP spid="49162" grpId="0"/>
      <p:bldP spid="49163" grpId="0"/>
      <p:bldP spid="49164" grpId="0"/>
      <p:bldP spid="49187" grpId="0"/>
      <p:bldP spid="49188" grpId="0"/>
      <p:bldP spid="49189" grpId="0"/>
      <p:bldP spid="49190" grpId="0"/>
      <p:bldP spid="4919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285750" y="4500563"/>
            <a:ext cx="1198563" cy="349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85750" y="4286250"/>
            <a:ext cx="1214438" cy="50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857500" y="2214563"/>
            <a:ext cx="3000375" cy="1857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821531" y="2035970"/>
            <a:ext cx="3000375" cy="2214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14438" y="4643438"/>
            <a:ext cx="4071937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14438" y="4643438"/>
            <a:ext cx="1000125" cy="928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214563" y="4643438"/>
            <a:ext cx="3071812" cy="928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1" name="Прямоугольник 23"/>
          <p:cNvSpPr>
            <a:spLocks noChangeArrowheads="1"/>
          </p:cNvSpPr>
          <p:nvPr/>
        </p:nvSpPr>
        <p:spPr bwMode="auto">
          <a:xfrm>
            <a:off x="857250" y="4643438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prstClr val="black"/>
                </a:solidFill>
              </a:rPr>
              <a:t>А</a:t>
            </a:r>
          </a:p>
        </p:txBody>
      </p:sp>
      <p:sp>
        <p:nvSpPr>
          <p:cNvPr id="49162" name="Прямоугольник 24"/>
          <p:cNvSpPr>
            <a:spLocks noChangeArrowheads="1"/>
          </p:cNvSpPr>
          <p:nvPr/>
        </p:nvSpPr>
        <p:spPr bwMode="auto">
          <a:xfrm>
            <a:off x="2214563" y="5643563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prstClr val="black"/>
                </a:solidFill>
              </a:rPr>
              <a:t>В</a:t>
            </a:r>
          </a:p>
        </p:txBody>
      </p:sp>
      <p:sp>
        <p:nvSpPr>
          <p:cNvPr id="49163" name="Прямоугольник 25"/>
          <p:cNvSpPr>
            <a:spLocks noChangeArrowheads="1"/>
          </p:cNvSpPr>
          <p:nvPr/>
        </p:nvSpPr>
        <p:spPr bwMode="auto">
          <a:xfrm>
            <a:off x="5357813" y="4429125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prstClr val="black"/>
                </a:solidFill>
              </a:rPr>
              <a:t>С</a:t>
            </a:r>
          </a:p>
        </p:txBody>
      </p:sp>
      <p:sp>
        <p:nvSpPr>
          <p:cNvPr id="49164" name="Прямоугольник 26"/>
          <p:cNvSpPr>
            <a:spLocks noChangeArrowheads="1"/>
          </p:cNvSpPr>
          <p:nvPr/>
        </p:nvSpPr>
        <p:spPr bwMode="auto">
          <a:xfrm>
            <a:off x="3429000" y="1285875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S</a:t>
            </a:r>
            <a:endParaRPr lang="ru-RU" sz="2000" b="1">
              <a:solidFill>
                <a:srgbClr val="00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>
            <a:off x="285750" y="4643438"/>
            <a:ext cx="928688" cy="1587"/>
          </a:xfrm>
          <a:prstGeom prst="line">
            <a:avLst/>
          </a:prstGeom>
          <a:ln w="127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1447800" y="3071813"/>
            <a:ext cx="2838450" cy="125095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H="1" flipV="1">
            <a:off x="1357313" y="4849813"/>
            <a:ext cx="1571625" cy="50800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455863" y="3563938"/>
            <a:ext cx="2322512" cy="13382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9"/>
          <p:cNvSpPr>
            <a:spLocks noChangeArrowheads="1"/>
          </p:cNvSpPr>
          <p:nvPr/>
        </p:nvSpPr>
        <p:spPr bwMode="auto">
          <a:xfrm>
            <a:off x="4214810" y="3000372"/>
            <a:ext cx="126998" cy="126998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Oval 39"/>
          <p:cNvSpPr>
            <a:spLocks noChangeArrowheads="1"/>
          </p:cNvSpPr>
          <p:nvPr/>
        </p:nvSpPr>
        <p:spPr bwMode="auto">
          <a:xfrm>
            <a:off x="2928926" y="5286388"/>
            <a:ext cx="126998" cy="12699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Oval 39"/>
          <p:cNvSpPr>
            <a:spLocks noChangeArrowheads="1"/>
          </p:cNvSpPr>
          <p:nvPr/>
        </p:nvSpPr>
        <p:spPr bwMode="auto">
          <a:xfrm>
            <a:off x="1785918" y="4929198"/>
            <a:ext cx="126998" cy="126998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1428728" y="4214818"/>
            <a:ext cx="126998" cy="126998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Oval 39"/>
          <p:cNvSpPr>
            <a:spLocks noChangeArrowheads="1"/>
          </p:cNvSpPr>
          <p:nvPr/>
        </p:nvSpPr>
        <p:spPr bwMode="auto">
          <a:xfrm>
            <a:off x="642910" y="4572008"/>
            <a:ext cx="126998" cy="12699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1357290" y="4786322"/>
            <a:ext cx="126998" cy="12699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9187" name="Прямоугольник 39"/>
          <p:cNvSpPr>
            <a:spLocks noChangeArrowheads="1"/>
          </p:cNvSpPr>
          <p:nvPr/>
        </p:nvSpPr>
        <p:spPr bwMode="auto">
          <a:xfrm>
            <a:off x="357188" y="357188"/>
            <a:ext cx="8501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Задача 5</a:t>
            </a:r>
            <a:r>
              <a:rPr lang="ru-RU" sz="2400" b="1" dirty="0" smtClean="0">
                <a:solidFill>
                  <a:prstClr val="black"/>
                </a:solidFill>
              </a:rPr>
              <a:t>.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Построить сечение плоскостью, проходящей через данные точки  К, М, Р, Р∈АВС</a:t>
            </a:r>
          </a:p>
        </p:txBody>
      </p:sp>
      <p:sp>
        <p:nvSpPr>
          <p:cNvPr id="49188" name="TextBox 40"/>
          <p:cNvSpPr txBox="1">
            <a:spLocks noChangeArrowheads="1"/>
          </p:cNvSpPr>
          <p:nvPr/>
        </p:nvSpPr>
        <p:spPr bwMode="auto">
          <a:xfrm>
            <a:off x="4357688" y="2571750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К</a:t>
            </a:r>
          </a:p>
        </p:txBody>
      </p:sp>
      <p:sp>
        <p:nvSpPr>
          <p:cNvPr id="49189" name="Прямоугольник 41"/>
          <p:cNvSpPr>
            <a:spLocks noChangeArrowheads="1"/>
          </p:cNvSpPr>
          <p:nvPr/>
        </p:nvSpPr>
        <p:spPr bwMode="auto">
          <a:xfrm>
            <a:off x="1143000" y="3714750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49190" name="Прямоугольник 42"/>
          <p:cNvSpPr>
            <a:spLocks noChangeArrowheads="1"/>
          </p:cNvSpPr>
          <p:nvPr/>
        </p:nvSpPr>
        <p:spPr bwMode="auto">
          <a:xfrm>
            <a:off x="1928813" y="464343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70AB6"/>
                </a:solidFill>
              </a:rPr>
              <a:t>Р</a:t>
            </a:r>
          </a:p>
        </p:txBody>
      </p:sp>
      <p:sp>
        <p:nvSpPr>
          <p:cNvPr id="19494" name="Прямоугольник 43"/>
          <p:cNvSpPr>
            <a:spLocks noChangeArrowheads="1"/>
          </p:cNvSpPr>
          <p:nvPr/>
        </p:nvSpPr>
        <p:spPr bwMode="auto">
          <a:xfrm>
            <a:off x="500063" y="4214813"/>
            <a:ext cx="338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Е</a:t>
            </a:r>
          </a:p>
        </p:txBody>
      </p:sp>
      <p:sp>
        <p:nvSpPr>
          <p:cNvPr id="19495" name="Прямоугольник 44"/>
          <p:cNvSpPr>
            <a:spLocks noChangeArrowheads="1"/>
          </p:cNvSpPr>
          <p:nvPr/>
        </p:nvSpPr>
        <p:spPr bwMode="auto">
          <a:xfrm>
            <a:off x="3071813" y="5286375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N</a:t>
            </a:r>
            <a:endParaRPr lang="ru-RU" sz="2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496" name="Прямоугольник 45"/>
          <p:cNvSpPr>
            <a:spLocks noChangeArrowheads="1"/>
          </p:cNvSpPr>
          <p:nvPr/>
        </p:nvSpPr>
        <p:spPr bwMode="auto">
          <a:xfrm>
            <a:off x="1285875" y="4929188"/>
            <a:ext cx="34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F</a:t>
            </a:r>
            <a:endParaRPr lang="ru-RU" sz="2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5400000">
            <a:off x="1174751" y="4460875"/>
            <a:ext cx="571500" cy="793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95" name="Прямоугольник 54"/>
          <p:cNvSpPr>
            <a:spLocks noChangeArrowheads="1"/>
          </p:cNvSpPr>
          <p:nvPr/>
        </p:nvSpPr>
        <p:spPr bwMode="auto">
          <a:xfrm>
            <a:off x="5929313" y="1214438"/>
            <a:ext cx="178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prstClr val="black"/>
                </a:solidFill>
              </a:rPr>
              <a:t>Построение:</a:t>
            </a:r>
          </a:p>
        </p:txBody>
      </p:sp>
      <p:sp>
        <p:nvSpPr>
          <p:cNvPr id="49196" name="Прямоугольник 55"/>
          <p:cNvSpPr>
            <a:spLocks noChangeArrowheads="1"/>
          </p:cNvSpPr>
          <p:nvPr/>
        </p:nvSpPr>
        <p:spPr bwMode="auto">
          <a:xfrm>
            <a:off x="6143625" y="1571625"/>
            <a:ext cx="830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>
                <a:solidFill>
                  <a:prstClr val="black"/>
                </a:solidFill>
              </a:rPr>
              <a:t>1. КМ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143625" y="1857375"/>
            <a:ext cx="18811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prstClr val="black"/>
                </a:solidFill>
              </a:rPr>
              <a:t>2. КМ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∩ СА = Е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49198" name="Прямоугольник 57"/>
          <p:cNvSpPr>
            <a:spLocks noChangeArrowheads="1"/>
          </p:cNvSpPr>
          <p:nvPr/>
        </p:nvSpPr>
        <p:spPr bwMode="auto">
          <a:xfrm>
            <a:off x="6143625" y="2143125"/>
            <a:ext cx="811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>
                <a:solidFill>
                  <a:prstClr val="black"/>
                </a:solidFill>
              </a:rPr>
              <a:t>3. </a:t>
            </a:r>
            <a:r>
              <a:rPr lang="en-US" sz="2000">
                <a:solidFill>
                  <a:prstClr val="black"/>
                </a:solidFill>
              </a:rPr>
              <a:t>E</a:t>
            </a:r>
            <a:r>
              <a:rPr lang="ru-RU" sz="2000">
                <a:solidFill>
                  <a:prstClr val="black"/>
                </a:solidFill>
              </a:rPr>
              <a:t>Р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143625" y="2428875"/>
            <a:ext cx="1874838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4</a:t>
            </a:r>
            <a:r>
              <a:rPr lang="ru-RU" sz="2000" dirty="0">
                <a:solidFill>
                  <a:prstClr val="black"/>
                </a:solidFill>
              </a:rPr>
              <a:t>. ЕР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∩ АВ = 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F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    </a:t>
            </a:r>
            <a:r>
              <a:rPr lang="ru-RU" sz="2000" dirty="0">
                <a:solidFill>
                  <a:prstClr val="black"/>
                </a:solidFill>
              </a:rPr>
              <a:t>ЕР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∩ В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= 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N</a:t>
            </a:r>
          </a:p>
        </p:txBody>
      </p:sp>
      <p:sp>
        <p:nvSpPr>
          <p:cNvPr id="49200" name="Прямоугольник 60"/>
          <p:cNvSpPr>
            <a:spLocks noChangeArrowheads="1"/>
          </p:cNvSpPr>
          <p:nvPr/>
        </p:nvSpPr>
        <p:spPr bwMode="auto">
          <a:xfrm>
            <a:off x="6143625" y="3000375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prstClr val="black"/>
                </a:solidFill>
              </a:rPr>
              <a:t>5</a:t>
            </a:r>
            <a:r>
              <a:rPr lang="ru-RU" sz="2000">
                <a:solidFill>
                  <a:prstClr val="black"/>
                </a:solidFill>
              </a:rPr>
              <a:t>. М</a:t>
            </a:r>
            <a:r>
              <a:rPr lang="en-US" sz="2000">
                <a:solidFill>
                  <a:prstClr val="black"/>
                </a:solidFill>
              </a:rPr>
              <a:t>F</a:t>
            </a:r>
            <a:endParaRPr lang="ru-RU" sz="2000">
              <a:solidFill>
                <a:prstClr val="black"/>
              </a:solidFill>
            </a:endParaRPr>
          </a:p>
        </p:txBody>
      </p:sp>
      <p:sp>
        <p:nvSpPr>
          <p:cNvPr id="49201" name="Прямоугольник 61"/>
          <p:cNvSpPr>
            <a:spLocks noChangeArrowheads="1"/>
          </p:cNvSpPr>
          <p:nvPr/>
        </p:nvSpPr>
        <p:spPr bwMode="auto">
          <a:xfrm>
            <a:off x="6143625" y="3286125"/>
            <a:ext cx="803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prstClr val="black"/>
                </a:solidFill>
              </a:rPr>
              <a:t>6</a:t>
            </a:r>
            <a:r>
              <a:rPr lang="ru-RU" sz="2000">
                <a:solidFill>
                  <a:prstClr val="black"/>
                </a:solidFill>
              </a:rPr>
              <a:t>. </a:t>
            </a:r>
            <a:r>
              <a:rPr lang="en-US" sz="2000">
                <a:solidFill>
                  <a:prstClr val="black"/>
                </a:solidFill>
              </a:rPr>
              <a:t>N</a:t>
            </a:r>
            <a:r>
              <a:rPr lang="ru-RU" sz="2000">
                <a:solidFill>
                  <a:prstClr val="black"/>
                </a:solidFill>
              </a:rPr>
              <a:t>К</a:t>
            </a:r>
          </a:p>
        </p:txBody>
      </p:sp>
      <p:sp>
        <p:nvSpPr>
          <p:cNvPr id="49202" name="Прямоугольник 62"/>
          <p:cNvSpPr>
            <a:spLocks noChangeArrowheads="1"/>
          </p:cNvSpPr>
          <p:nvPr/>
        </p:nvSpPr>
        <p:spPr bwMode="auto">
          <a:xfrm>
            <a:off x="5715000" y="3643313"/>
            <a:ext cx="327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>
                <a:solidFill>
                  <a:prstClr val="black"/>
                </a:solidFill>
              </a:rPr>
              <a:t>КМ</a:t>
            </a:r>
            <a:r>
              <a:rPr lang="en-US" sz="2000">
                <a:solidFill>
                  <a:prstClr val="black"/>
                </a:solidFill>
              </a:rPr>
              <a:t>FN</a:t>
            </a:r>
            <a:r>
              <a:rPr lang="ru-RU" sz="2000">
                <a:solidFill>
                  <a:prstClr val="black"/>
                </a:solidFill>
              </a:rPr>
              <a:t> – искомое сечение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1500188" y="4214813"/>
            <a:ext cx="214312" cy="2143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1428750" y="4000500"/>
            <a:ext cx="804863" cy="8048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571625" y="3786188"/>
            <a:ext cx="1181100" cy="1181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1885950" y="3500438"/>
            <a:ext cx="1457325" cy="14573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2071688" y="3290888"/>
            <a:ext cx="1785937" cy="17859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2286000" y="3286125"/>
            <a:ext cx="1881188" cy="1881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2543175" y="3971925"/>
            <a:ext cx="1243013" cy="12430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2786063" y="4786313"/>
            <a:ext cx="500062" cy="5000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857251" y="3000375"/>
            <a:ext cx="3929062" cy="12144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552270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85794"/>
            <a:ext cx="6715172" cy="4524315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</p:spPr>
        <p:txBody>
          <a:bodyPr>
            <a:spAutoFit/>
            <a:scene3d>
              <a:camera prst="isometricRightUp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dirty="0">
                <a:ln w="11430">
                  <a:solidFill>
                    <a:srgbClr val="7030A0"/>
                  </a:solidFill>
                </a:ln>
                <a:solidFill>
                  <a:srgbClr val="B2411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14313" y="214313"/>
            <a:ext cx="87153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400" b="1" dirty="0">
                <a:solidFill>
                  <a:srgbClr val="CC0000"/>
                </a:solidFill>
              </a:rPr>
              <a:t>Сечения тетраэдра и параллелепипеда</a:t>
            </a:r>
            <a:endParaRPr lang="ru-RU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500063" y="3643313"/>
            <a:ext cx="285750" cy="28575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412" name="Picture 28" descr="D:\Documents and Settings\Admin\Рабочий стол\Изображение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00438"/>
            <a:ext cx="77247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Прямая соединительная линия 35"/>
          <p:cNvCxnSpPr/>
          <p:nvPr/>
        </p:nvCxnSpPr>
        <p:spPr>
          <a:xfrm rot="5400000">
            <a:off x="2143125" y="5429251"/>
            <a:ext cx="928687" cy="500062"/>
          </a:xfrm>
          <a:prstGeom prst="line">
            <a:avLst/>
          </a:prstGeom>
          <a:ln w="38100">
            <a:solidFill>
              <a:srgbClr val="359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4" name="Picture 29" descr="D:\Documents and Settings\Admin\Рабочий стол\Изображение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785813"/>
            <a:ext cx="2928938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5" name="Прямая соединительная линия 104"/>
          <p:cNvCxnSpPr/>
          <p:nvPr/>
        </p:nvCxnSpPr>
        <p:spPr>
          <a:xfrm rot="10800000" flipV="1">
            <a:off x="3214688" y="1857375"/>
            <a:ext cx="1643062" cy="500063"/>
          </a:xfrm>
          <a:prstGeom prst="line">
            <a:avLst/>
          </a:prstGeom>
          <a:ln w="38100">
            <a:solidFill>
              <a:srgbClr val="35934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10800000">
            <a:off x="3286125" y="2857500"/>
            <a:ext cx="1428750" cy="214313"/>
          </a:xfrm>
          <a:prstGeom prst="line">
            <a:avLst/>
          </a:prstGeom>
          <a:ln w="38100">
            <a:solidFill>
              <a:srgbClr val="35934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0800000">
            <a:off x="4000500" y="1357313"/>
            <a:ext cx="642938" cy="71437"/>
          </a:xfrm>
          <a:prstGeom prst="line">
            <a:avLst/>
          </a:prstGeom>
          <a:ln w="38100">
            <a:solidFill>
              <a:srgbClr val="35934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857500" y="2214563"/>
            <a:ext cx="3000375" cy="1857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821531" y="2035970"/>
            <a:ext cx="3000375" cy="2214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14438" y="4643438"/>
            <a:ext cx="4071937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14438" y="4643438"/>
            <a:ext cx="1000125" cy="928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214563" y="4643438"/>
            <a:ext cx="3071812" cy="928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Прямоугольник 23"/>
          <p:cNvSpPr>
            <a:spLocks noChangeArrowheads="1"/>
          </p:cNvSpPr>
          <p:nvPr/>
        </p:nvSpPr>
        <p:spPr bwMode="auto">
          <a:xfrm>
            <a:off x="785813" y="4429125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А</a:t>
            </a:r>
          </a:p>
        </p:txBody>
      </p:sp>
      <p:sp>
        <p:nvSpPr>
          <p:cNvPr id="18440" name="Прямоугольник 24"/>
          <p:cNvSpPr>
            <a:spLocks noChangeArrowheads="1"/>
          </p:cNvSpPr>
          <p:nvPr/>
        </p:nvSpPr>
        <p:spPr bwMode="auto">
          <a:xfrm>
            <a:off x="2071688" y="5643563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В</a:t>
            </a:r>
          </a:p>
        </p:txBody>
      </p:sp>
      <p:sp>
        <p:nvSpPr>
          <p:cNvPr id="18441" name="Прямоугольник 25"/>
          <p:cNvSpPr>
            <a:spLocks noChangeArrowheads="1"/>
          </p:cNvSpPr>
          <p:nvPr/>
        </p:nvSpPr>
        <p:spPr bwMode="auto">
          <a:xfrm>
            <a:off x="5214938" y="4643438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С</a:t>
            </a:r>
          </a:p>
        </p:txBody>
      </p:sp>
      <p:sp>
        <p:nvSpPr>
          <p:cNvPr id="18442" name="Прямоугольник 26"/>
          <p:cNvSpPr>
            <a:spLocks noChangeArrowheads="1"/>
          </p:cNvSpPr>
          <p:nvPr/>
        </p:nvSpPr>
        <p:spPr bwMode="auto">
          <a:xfrm>
            <a:off x="3286125" y="1285875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S</a:t>
            </a:r>
            <a:endParaRPr lang="ru-RU" sz="2000" b="1">
              <a:solidFill>
                <a:srgbClr val="000000"/>
              </a:solidFill>
            </a:endParaRPr>
          </a:p>
        </p:txBody>
      </p:sp>
      <p:cxnSp>
        <p:nvCxnSpPr>
          <p:cNvPr id="26" name="Прямая соединительная линия 25"/>
          <p:cNvCxnSpPr>
            <a:stCxn id="0" idx="2"/>
            <a:endCxn id="0" idx="1"/>
          </p:cNvCxnSpPr>
          <p:nvPr/>
        </p:nvCxnSpPr>
        <p:spPr>
          <a:xfrm rot="10800000" flipH="1" flipV="1">
            <a:off x="2000250" y="3482975"/>
            <a:ext cx="3087688" cy="89058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0" idx="2"/>
          </p:cNvCxnSpPr>
          <p:nvPr/>
        </p:nvCxnSpPr>
        <p:spPr>
          <a:xfrm rot="10800000" flipV="1">
            <a:off x="1928813" y="4911725"/>
            <a:ext cx="2428875" cy="37465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286375" y="4643438"/>
            <a:ext cx="928688" cy="158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0" idx="1"/>
          </p:cNvCxnSpPr>
          <p:nvPr/>
        </p:nvCxnSpPr>
        <p:spPr>
          <a:xfrm rot="16200000" flipH="1">
            <a:off x="5552282" y="3909219"/>
            <a:ext cx="412750" cy="134143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0" idx="2"/>
          </p:cNvCxnSpPr>
          <p:nvPr/>
        </p:nvCxnSpPr>
        <p:spPr>
          <a:xfrm rot="10800000" flipV="1">
            <a:off x="4357688" y="4572000"/>
            <a:ext cx="2000250" cy="33972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0" idx="0"/>
            <a:endCxn id="0" idx="3"/>
          </p:cNvCxnSpPr>
          <p:nvPr/>
        </p:nvCxnSpPr>
        <p:spPr>
          <a:xfrm rot="16200000" flipH="1" flipV="1">
            <a:off x="4453732" y="4277519"/>
            <a:ext cx="592137" cy="752475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39"/>
          <p:cNvSpPr>
            <a:spLocks noChangeArrowheads="1"/>
          </p:cNvSpPr>
          <p:nvPr/>
        </p:nvSpPr>
        <p:spPr bwMode="auto">
          <a:xfrm>
            <a:off x="5929322" y="4572008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Oval 39"/>
          <p:cNvSpPr>
            <a:spLocks noChangeArrowheads="1"/>
          </p:cNvSpPr>
          <p:nvPr/>
        </p:nvSpPr>
        <p:spPr bwMode="auto">
          <a:xfrm>
            <a:off x="4357686" y="4857760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" name="Oval 39"/>
          <p:cNvSpPr>
            <a:spLocks noChangeArrowheads="1"/>
          </p:cNvSpPr>
          <p:nvPr/>
        </p:nvSpPr>
        <p:spPr bwMode="auto">
          <a:xfrm>
            <a:off x="5072066" y="435769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Oval 39"/>
          <p:cNvSpPr>
            <a:spLocks noChangeArrowheads="1"/>
          </p:cNvSpPr>
          <p:nvPr/>
        </p:nvSpPr>
        <p:spPr bwMode="auto">
          <a:xfrm>
            <a:off x="2000232" y="342900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" name="Oval 39"/>
          <p:cNvSpPr>
            <a:spLocks noChangeArrowheads="1"/>
          </p:cNvSpPr>
          <p:nvPr/>
        </p:nvSpPr>
        <p:spPr bwMode="auto">
          <a:xfrm>
            <a:off x="1857356" y="521495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65" name="Прямоугольник 58"/>
          <p:cNvSpPr>
            <a:spLocks noChangeArrowheads="1"/>
          </p:cNvSpPr>
          <p:nvPr/>
        </p:nvSpPr>
        <p:spPr bwMode="auto">
          <a:xfrm>
            <a:off x="571500" y="285750"/>
            <a:ext cx="8072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/>
              <a:t>Задача 1.</a:t>
            </a:r>
            <a:r>
              <a:rPr lang="ru-RU" sz="2400"/>
              <a:t> Построить сечение плоскостью, проходящей через</a:t>
            </a:r>
            <a:r>
              <a:rPr lang="en-US" sz="2400"/>
              <a:t> </a:t>
            </a:r>
            <a:r>
              <a:rPr lang="ru-RU" sz="2400"/>
              <a:t>данные точки  </a:t>
            </a:r>
            <a:r>
              <a:rPr lang="en-US" sz="2400"/>
              <a:t>D, </a:t>
            </a:r>
            <a:r>
              <a:rPr lang="ru-RU" sz="2400"/>
              <a:t>Е,</a:t>
            </a:r>
            <a:r>
              <a:rPr lang="en-US" sz="2400"/>
              <a:t> K</a:t>
            </a:r>
            <a:r>
              <a:rPr lang="ru-RU" sz="2400"/>
              <a:t>.</a:t>
            </a:r>
          </a:p>
        </p:txBody>
      </p:sp>
      <p:sp>
        <p:nvSpPr>
          <p:cNvPr id="18466" name="TextBox 59"/>
          <p:cNvSpPr txBox="1">
            <a:spLocks noChangeArrowheads="1"/>
          </p:cNvSpPr>
          <p:nvPr/>
        </p:nvSpPr>
        <p:spPr bwMode="auto">
          <a:xfrm>
            <a:off x="1428750" y="5143500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370AB6"/>
                </a:solidFill>
              </a:rPr>
              <a:t>D</a:t>
            </a:r>
            <a:endParaRPr lang="ru-RU" sz="2400" b="1">
              <a:solidFill>
                <a:srgbClr val="370AB6"/>
              </a:solidFill>
            </a:endParaRPr>
          </a:p>
        </p:txBody>
      </p:sp>
      <p:sp>
        <p:nvSpPr>
          <p:cNvPr id="18467" name="TextBox 60"/>
          <p:cNvSpPr txBox="1">
            <a:spLocks noChangeArrowheads="1"/>
          </p:cNvSpPr>
          <p:nvPr/>
        </p:nvSpPr>
        <p:spPr bwMode="auto">
          <a:xfrm>
            <a:off x="1643063" y="30718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370AB6"/>
                </a:solidFill>
              </a:rPr>
              <a:t>E</a:t>
            </a:r>
            <a:endParaRPr lang="ru-RU" sz="2400" b="1">
              <a:solidFill>
                <a:srgbClr val="370AB6"/>
              </a:solidFill>
            </a:endParaRPr>
          </a:p>
        </p:txBody>
      </p:sp>
      <p:sp>
        <p:nvSpPr>
          <p:cNvPr id="18468" name="TextBox 61"/>
          <p:cNvSpPr txBox="1">
            <a:spLocks noChangeArrowheads="1"/>
          </p:cNvSpPr>
          <p:nvPr/>
        </p:nvSpPr>
        <p:spPr bwMode="auto">
          <a:xfrm>
            <a:off x="5072063" y="392906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370AB6"/>
                </a:solidFill>
              </a:rPr>
              <a:t>K</a:t>
            </a:r>
            <a:endParaRPr lang="ru-RU" sz="2400" b="1">
              <a:solidFill>
                <a:srgbClr val="370AB6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14813" y="4929188"/>
            <a:ext cx="3571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57875" y="4214813"/>
            <a:ext cx="357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471" name="Прямоугольник 64"/>
          <p:cNvSpPr>
            <a:spLocks noChangeArrowheads="1"/>
          </p:cNvSpPr>
          <p:nvPr/>
        </p:nvSpPr>
        <p:spPr bwMode="auto">
          <a:xfrm>
            <a:off x="6357938" y="1143000"/>
            <a:ext cx="2357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/>
              <a:t>Построение:</a:t>
            </a:r>
          </a:p>
        </p:txBody>
      </p:sp>
      <p:sp>
        <p:nvSpPr>
          <p:cNvPr id="18472" name="TextBox 65"/>
          <p:cNvSpPr txBox="1">
            <a:spLocks noChangeArrowheads="1"/>
          </p:cNvSpPr>
          <p:nvPr/>
        </p:nvSpPr>
        <p:spPr bwMode="auto">
          <a:xfrm>
            <a:off x="6429375" y="1785938"/>
            <a:ext cx="1643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2. ЕК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6429375" y="2071688"/>
            <a:ext cx="18240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dirty="0"/>
              <a:t>3. ЕК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∩ АС =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F</a:t>
            </a:r>
            <a:endParaRPr lang="ru-RU" sz="2000" dirty="0"/>
          </a:p>
        </p:txBody>
      </p:sp>
      <p:sp>
        <p:nvSpPr>
          <p:cNvPr id="18474" name="TextBox 67"/>
          <p:cNvSpPr txBox="1">
            <a:spLocks noChangeArrowheads="1"/>
          </p:cNvSpPr>
          <p:nvPr/>
        </p:nvSpPr>
        <p:spPr bwMode="auto">
          <a:xfrm>
            <a:off x="6429375" y="2357438"/>
            <a:ext cx="1214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4</a:t>
            </a:r>
            <a:r>
              <a:rPr lang="en-US" sz="2000"/>
              <a:t>. FD</a:t>
            </a:r>
            <a:endParaRPr lang="ru-RU" sz="2000"/>
          </a:p>
        </p:txBody>
      </p:sp>
      <p:sp>
        <p:nvSpPr>
          <p:cNvPr id="69" name="Прямоугольник 68"/>
          <p:cNvSpPr/>
          <p:nvPr/>
        </p:nvSpPr>
        <p:spPr>
          <a:xfrm>
            <a:off x="6429375" y="2643188"/>
            <a:ext cx="19050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dirty="0"/>
              <a:t>5. </a:t>
            </a:r>
            <a:r>
              <a:rPr lang="en-US" sz="2000" dirty="0"/>
              <a:t>FD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∩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B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С =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</a:t>
            </a:r>
            <a:endParaRPr lang="ru-RU" sz="2000" dirty="0"/>
          </a:p>
        </p:txBody>
      </p:sp>
      <p:sp>
        <p:nvSpPr>
          <p:cNvPr id="18476" name="TextBox 69"/>
          <p:cNvSpPr txBox="1">
            <a:spLocks noChangeArrowheads="1"/>
          </p:cNvSpPr>
          <p:nvPr/>
        </p:nvSpPr>
        <p:spPr bwMode="auto">
          <a:xfrm>
            <a:off x="6429375" y="2928938"/>
            <a:ext cx="1428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6</a:t>
            </a:r>
            <a:r>
              <a:rPr lang="en-US" sz="2000"/>
              <a:t>. KM</a:t>
            </a:r>
            <a:endParaRPr lang="ru-RU" sz="2000"/>
          </a:p>
        </p:txBody>
      </p:sp>
      <p:sp>
        <p:nvSpPr>
          <p:cNvPr id="18477" name="TextBox 70"/>
          <p:cNvSpPr txBox="1">
            <a:spLocks noChangeArrowheads="1"/>
          </p:cNvSpPr>
          <p:nvPr/>
        </p:nvSpPr>
        <p:spPr bwMode="auto">
          <a:xfrm>
            <a:off x="6429375" y="1500188"/>
            <a:ext cx="1214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1</a:t>
            </a:r>
            <a:r>
              <a:rPr lang="en-US" sz="2000"/>
              <a:t>. DE</a:t>
            </a:r>
            <a:endParaRPr lang="ru-RU" sz="2000"/>
          </a:p>
        </p:txBody>
      </p:sp>
      <p:sp>
        <p:nvSpPr>
          <p:cNvPr id="18478" name="Прямоугольник 71"/>
          <p:cNvSpPr>
            <a:spLocks noChangeArrowheads="1"/>
          </p:cNvSpPr>
          <p:nvPr/>
        </p:nvSpPr>
        <p:spPr bwMode="auto">
          <a:xfrm>
            <a:off x="5643563" y="3286125"/>
            <a:ext cx="323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D</a:t>
            </a:r>
            <a:r>
              <a:rPr lang="ru-RU" sz="2000"/>
              <a:t>Е</a:t>
            </a:r>
            <a:r>
              <a:rPr lang="en-US" sz="2000"/>
              <a:t>K</a:t>
            </a:r>
            <a:r>
              <a:rPr lang="ru-RU" sz="2000"/>
              <a:t>М – искомое сечение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2071687" y="3571876"/>
            <a:ext cx="214313" cy="2143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2000251" y="3662362"/>
            <a:ext cx="500062" cy="5000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2000250" y="3752850"/>
            <a:ext cx="714375" cy="7143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1928812" y="3771901"/>
            <a:ext cx="1071563" cy="10715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1928813" y="3862388"/>
            <a:ext cx="1285875" cy="1285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2143125" y="3952875"/>
            <a:ext cx="1285875" cy="1285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2500313" y="4043363"/>
            <a:ext cx="11430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2857500" y="4071938"/>
            <a:ext cx="1062037" cy="10620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3224212" y="4152901"/>
            <a:ext cx="919163" cy="9191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3600450" y="4171950"/>
            <a:ext cx="828675" cy="8286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3929063" y="4262438"/>
            <a:ext cx="714375" cy="7143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4286250" y="4352925"/>
            <a:ext cx="571500" cy="571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857251" y="3000375"/>
            <a:ext cx="3929062" cy="12144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0" idx="4"/>
            <a:endCxn id="0" idx="0"/>
          </p:cNvCxnSpPr>
          <p:nvPr/>
        </p:nvCxnSpPr>
        <p:spPr>
          <a:xfrm rot="5400000">
            <a:off x="1143794" y="4304506"/>
            <a:ext cx="1677988" cy="142875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6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6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/>
      <p:bldP spid="18441" grpId="0"/>
      <p:bldP spid="18442" grpId="0"/>
      <p:bldP spid="18465" grpId="0"/>
      <p:bldP spid="18466" grpId="0"/>
      <p:bldP spid="18467" grpId="0"/>
      <p:bldP spid="18468" grpId="0"/>
      <p:bldP spid="63" grpId="0"/>
      <p:bldP spid="64" grpId="0"/>
      <p:bldP spid="18471" grpId="0"/>
      <p:bldP spid="18472" grpId="0"/>
      <p:bldP spid="67" grpId="0"/>
      <p:bldP spid="18474" grpId="0"/>
      <p:bldP spid="69" grpId="0"/>
      <p:bldP spid="18476" grpId="0"/>
      <p:bldP spid="18477" grpId="0"/>
      <p:bldP spid="184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рямоугольник 91"/>
          <p:cNvSpPr/>
          <p:nvPr/>
        </p:nvSpPr>
        <p:spPr>
          <a:xfrm>
            <a:off x="4071938" y="5143500"/>
            <a:ext cx="4786312" cy="923925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Пояснения к построению:</a:t>
            </a:r>
          </a:p>
          <a:p>
            <a:pPr marL="342900" indent="-342900"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1. Соединяем точки </a:t>
            </a:r>
            <a:r>
              <a:rPr lang="en-US" dirty="0">
                <a:latin typeface="Arial" pitchFamily="34" charset="0"/>
                <a:cs typeface="Arial" pitchFamily="34" charset="0"/>
              </a:rPr>
              <a:t>K</a:t>
            </a:r>
            <a:r>
              <a:rPr lang="ru-RU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принадлежащие одной плоскости  А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D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87" name="Прямая соединительная линия 86"/>
          <p:cNvCxnSpPr>
            <a:stCxn id="0" idx="5"/>
          </p:cNvCxnSpPr>
          <p:nvPr/>
        </p:nvCxnSpPr>
        <p:spPr>
          <a:xfrm rot="16200000" flipH="1">
            <a:off x="2422525" y="2762250"/>
            <a:ext cx="2230438" cy="1176338"/>
          </a:xfrm>
          <a:prstGeom prst="line">
            <a:avLst/>
          </a:prstGeom>
          <a:ln w="28575">
            <a:solidFill>
              <a:srgbClr val="CC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stCxn id="0" idx="6"/>
            <a:endCxn id="0" idx="3"/>
          </p:cNvCxnSpPr>
          <p:nvPr/>
        </p:nvCxnSpPr>
        <p:spPr>
          <a:xfrm flipV="1">
            <a:off x="2536825" y="4449763"/>
            <a:ext cx="1550988" cy="676275"/>
          </a:xfrm>
          <a:prstGeom prst="line">
            <a:avLst/>
          </a:prstGeom>
          <a:ln w="28575">
            <a:solidFill>
              <a:srgbClr val="CC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0" idx="4"/>
            <a:endCxn id="0" idx="3"/>
          </p:cNvCxnSpPr>
          <p:nvPr/>
        </p:nvCxnSpPr>
        <p:spPr>
          <a:xfrm rot="5400000">
            <a:off x="1185863" y="3081338"/>
            <a:ext cx="1341437" cy="395287"/>
          </a:xfrm>
          <a:prstGeom prst="line">
            <a:avLst/>
          </a:prstGeom>
          <a:ln w="28575">
            <a:solidFill>
              <a:srgbClr val="CC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endCxn id="0" idx="3"/>
          </p:cNvCxnSpPr>
          <p:nvPr/>
        </p:nvCxnSpPr>
        <p:spPr>
          <a:xfrm flipV="1">
            <a:off x="1143000" y="5164138"/>
            <a:ext cx="1301750" cy="5508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285875" y="1857375"/>
            <a:ext cx="3714750" cy="3716338"/>
            <a:chOff x="2109" y="457"/>
            <a:chExt cx="2541" cy="2981"/>
          </a:xfrm>
        </p:grpSpPr>
        <p:grpSp>
          <p:nvGrpSpPr>
            <p:cNvPr id="41024" name="Group 21"/>
            <p:cNvGrpSpPr>
              <a:grpSpLocks/>
            </p:cNvGrpSpPr>
            <p:nvPr/>
          </p:nvGrpSpPr>
          <p:grpSpPr bwMode="auto">
            <a:xfrm>
              <a:off x="2381" y="754"/>
              <a:ext cx="1982" cy="2359"/>
              <a:chOff x="1882" y="890"/>
              <a:chExt cx="1982" cy="2359"/>
            </a:xfrm>
          </p:grpSpPr>
          <p:sp>
            <p:nvSpPr>
              <p:cNvPr id="41034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35" name="Line 23"/>
              <p:cNvSpPr>
                <a:spLocks noChangeShapeType="1"/>
              </p:cNvSpPr>
              <p:nvPr/>
            </p:nvSpPr>
            <p:spPr bwMode="auto">
              <a:xfrm>
                <a:off x="2388" y="906"/>
                <a:ext cx="31" cy="17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36" name="Line 24"/>
              <p:cNvSpPr>
                <a:spLocks noChangeShapeType="1"/>
              </p:cNvSpPr>
              <p:nvPr/>
            </p:nvSpPr>
            <p:spPr bwMode="auto">
              <a:xfrm>
                <a:off x="2441" y="2656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37" name="Line 25"/>
              <p:cNvSpPr>
                <a:spLocks noChangeShapeType="1"/>
              </p:cNvSpPr>
              <p:nvPr/>
            </p:nvSpPr>
            <p:spPr bwMode="auto">
              <a:xfrm flipH="1">
                <a:off x="1882" y="2713"/>
                <a:ext cx="510" cy="5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25" name="Group 26"/>
            <p:cNvGrpSpPr>
              <a:grpSpLocks/>
            </p:cNvGrpSpPr>
            <p:nvPr/>
          </p:nvGrpSpPr>
          <p:grpSpPr bwMode="auto">
            <a:xfrm>
              <a:off x="2109" y="457"/>
              <a:ext cx="2541" cy="2981"/>
              <a:chOff x="2109" y="457"/>
              <a:chExt cx="2541" cy="2981"/>
            </a:xfrm>
          </p:grpSpPr>
          <p:sp>
            <p:nvSpPr>
              <p:cNvPr id="41026" name="Text Box 27"/>
              <p:cNvSpPr txBox="1">
                <a:spLocks noChangeArrowheads="1"/>
              </p:cNvSpPr>
              <p:nvPr/>
            </p:nvSpPr>
            <p:spPr bwMode="auto">
              <a:xfrm>
                <a:off x="2109" y="2863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41027" name="Text Box 28"/>
              <p:cNvSpPr txBox="1">
                <a:spLocks noChangeArrowheads="1"/>
              </p:cNvSpPr>
              <p:nvPr/>
            </p:nvSpPr>
            <p:spPr bwMode="auto">
              <a:xfrm>
                <a:off x="3722" y="3207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41028" name="Text Box 29"/>
              <p:cNvSpPr txBox="1">
                <a:spLocks noChangeArrowheads="1"/>
              </p:cNvSpPr>
              <p:nvPr/>
            </p:nvSpPr>
            <p:spPr bwMode="auto">
              <a:xfrm>
                <a:off x="2793" y="45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41029" name="Text Box 30"/>
              <p:cNvSpPr txBox="1">
                <a:spLocks noChangeArrowheads="1"/>
              </p:cNvSpPr>
              <p:nvPr/>
            </p:nvSpPr>
            <p:spPr bwMode="auto">
              <a:xfrm>
                <a:off x="2647" y="2290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41030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41031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08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41032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41033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47111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</a:t>
            </a:r>
            <a:r>
              <a:rPr lang="en-US" sz="2400" b="1" dirty="0"/>
              <a:t> </a:t>
            </a:r>
            <a:r>
              <a:rPr lang="ru-RU" sz="2400" b="1" dirty="0"/>
              <a:t>2</a:t>
            </a:r>
            <a:r>
              <a:rPr lang="ru-RU" sz="2400" b="1" dirty="0" smtClean="0"/>
              <a:t>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</a:t>
            </a:r>
            <a:r>
              <a:rPr lang="en-US" sz="2400" dirty="0"/>
              <a:t> </a:t>
            </a:r>
            <a:r>
              <a:rPr lang="ru-RU" sz="2400" dirty="0"/>
              <a:t>данные точки  Е, </a:t>
            </a:r>
            <a:r>
              <a:rPr lang="en-US" sz="2400" dirty="0"/>
              <a:t>F, K</a:t>
            </a:r>
            <a:r>
              <a:rPr lang="ru-RU" sz="2400" dirty="0"/>
              <a:t>.</a:t>
            </a:r>
          </a:p>
        </p:txBody>
      </p:sp>
      <p:sp>
        <p:nvSpPr>
          <p:cNvPr id="47112" name="TextBox 27"/>
          <p:cNvSpPr txBox="1">
            <a:spLocks noChangeArrowheads="1"/>
          </p:cNvSpPr>
          <p:nvPr/>
        </p:nvSpPr>
        <p:spPr bwMode="auto">
          <a:xfrm>
            <a:off x="2857500" y="164306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К</a:t>
            </a:r>
          </a:p>
        </p:txBody>
      </p:sp>
      <p:sp>
        <p:nvSpPr>
          <p:cNvPr id="17422" name="TextBox 28"/>
          <p:cNvSpPr txBox="1">
            <a:spLocks noChangeArrowheads="1"/>
          </p:cNvSpPr>
          <p:nvPr/>
        </p:nvSpPr>
        <p:spPr bwMode="auto">
          <a:xfrm>
            <a:off x="785813" y="52863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23" name="TextBox 29"/>
          <p:cNvSpPr txBox="1">
            <a:spLocks noChangeArrowheads="1"/>
          </p:cNvSpPr>
          <p:nvPr/>
        </p:nvSpPr>
        <p:spPr bwMode="auto">
          <a:xfrm>
            <a:off x="2286000" y="5214938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</a:t>
            </a:r>
          </a:p>
        </p:txBody>
      </p:sp>
      <p:sp>
        <p:nvSpPr>
          <p:cNvPr id="47115" name="TextBox 23"/>
          <p:cNvSpPr txBox="1">
            <a:spLocks noChangeArrowheads="1"/>
          </p:cNvSpPr>
          <p:nvPr/>
        </p:nvSpPr>
        <p:spPr bwMode="auto">
          <a:xfrm>
            <a:off x="5786438" y="1071563"/>
            <a:ext cx="214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/>
              <a:t>Построение:</a:t>
            </a:r>
          </a:p>
        </p:txBody>
      </p:sp>
      <p:sp>
        <p:nvSpPr>
          <p:cNvPr id="47116" name="TextBox 24"/>
          <p:cNvSpPr txBox="1">
            <a:spLocks noChangeArrowheads="1"/>
          </p:cNvSpPr>
          <p:nvPr/>
        </p:nvSpPr>
        <p:spPr bwMode="auto">
          <a:xfrm>
            <a:off x="5857875" y="1357313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</a:t>
            </a:r>
            <a:r>
              <a:rPr lang="en-US"/>
              <a:t>KF</a:t>
            </a:r>
            <a:endParaRPr lang="ru-RU"/>
          </a:p>
        </p:txBody>
      </p:sp>
      <p:sp>
        <p:nvSpPr>
          <p:cNvPr id="47117" name="TextBox 26"/>
          <p:cNvSpPr txBox="1">
            <a:spLocks noChangeArrowheads="1"/>
          </p:cNvSpPr>
          <p:nvPr/>
        </p:nvSpPr>
        <p:spPr bwMode="auto">
          <a:xfrm>
            <a:off x="5857875" y="1643063"/>
            <a:ext cx="2214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2. </a:t>
            </a:r>
            <a:r>
              <a:rPr lang="en-US"/>
              <a:t>FE</a:t>
            </a:r>
            <a:endParaRPr lang="ru-RU"/>
          </a:p>
        </p:txBody>
      </p:sp>
      <p:sp>
        <p:nvSpPr>
          <p:cNvPr id="17427" name="TextBox 30"/>
          <p:cNvSpPr txBox="1">
            <a:spLocks noChangeArrowheads="1"/>
          </p:cNvSpPr>
          <p:nvPr/>
        </p:nvSpPr>
        <p:spPr bwMode="auto">
          <a:xfrm>
            <a:off x="5857875" y="1928813"/>
            <a:ext cx="2071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3. FE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∩</a:t>
            </a:r>
            <a:r>
              <a:rPr lang="ru-RU" b="1" dirty="0"/>
              <a:t> </a:t>
            </a:r>
            <a:r>
              <a:rPr lang="ru-RU" dirty="0"/>
              <a:t>А</a:t>
            </a:r>
            <a:r>
              <a:rPr lang="en-US" dirty="0"/>
              <a:t>B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= L</a:t>
            </a:r>
          </a:p>
        </p:txBody>
      </p:sp>
      <p:sp>
        <p:nvSpPr>
          <p:cNvPr id="47119" name="TextBox 31"/>
          <p:cNvSpPr txBox="1">
            <a:spLocks noChangeArrowheads="1"/>
          </p:cNvSpPr>
          <p:nvPr/>
        </p:nvSpPr>
        <p:spPr bwMode="auto">
          <a:xfrm>
            <a:off x="5143500" y="3929063"/>
            <a:ext cx="371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EFKNM</a:t>
            </a:r>
            <a:r>
              <a:rPr lang="ru-RU"/>
              <a:t> – искомое сечение</a:t>
            </a:r>
          </a:p>
        </p:txBody>
      </p:sp>
      <p:sp>
        <p:nvSpPr>
          <p:cNvPr id="120" name="Oval 39"/>
          <p:cNvSpPr>
            <a:spLocks noChangeArrowheads="1"/>
          </p:cNvSpPr>
          <p:nvPr/>
        </p:nvSpPr>
        <p:spPr bwMode="auto">
          <a:xfrm>
            <a:off x="2000232" y="250030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1" name="Oval 39"/>
          <p:cNvSpPr>
            <a:spLocks noChangeArrowheads="1"/>
          </p:cNvSpPr>
          <p:nvPr/>
        </p:nvSpPr>
        <p:spPr bwMode="auto">
          <a:xfrm>
            <a:off x="2857488" y="214311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" name="Oval 39"/>
          <p:cNvSpPr>
            <a:spLocks noChangeArrowheads="1"/>
          </p:cNvSpPr>
          <p:nvPr/>
        </p:nvSpPr>
        <p:spPr bwMode="auto">
          <a:xfrm>
            <a:off x="4071934" y="4357694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5" name="Oval 39"/>
          <p:cNvSpPr>
            <a:spLocks noChangeArrowheads="1"/>
          </p:cNvSpPr>
          <p:nvPr/>
        </p:nvSpPr>
        <p:spPr bwMode="auto">
          <a:xfrm>
            <a:off x="2428860" y="5072074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7135" name="Прямоугольник 135"/>
          <p:cNvSpPr>
            <a:spLocks noChangeArrowheads="1"/>
          </p:cNvSpPr>
          <p:nvPr/>
        </p:nvSpPr>
        <p:spPr bwMode="auto">
          <a:xfrm>
            <a:off x="1571625" y="207168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70AB6"/>
                </a:solidFill>
              </a:rPr>
              <a:t>F</a:t>
            </a:r>
            <a:endParaRPr lang="ru-RU" sz="2400" b="1">
              <a:solidFill>
                <a:srgbClr val="370AB6"/>
              </a:solidFill>
            </a:endParaRPr>
          </a:p>
        </p:txBody>
      </p:sp>
      <p:sp>
        <p:nvSpPr>
          <p:cNvPr id="47136" name="Прямоугольник 136"/>
          <p:cNvSpPr>
            <a:spLocks noChangeArrowheads="1"/>
          </p:cNvSpPr>
          <p:nvPr/>
        </p:nvSpPr>
        <p:spPr bwMode="auto">
          <a:xfrm>
            <a:off x="1143000" y="3643313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70AB6"/>
                </a:solidFill>
              </a:rPr>
              <a:t>E</a:t>
            </a:r>
            <a:endParaRPr lang="ru-RU" sz="2400" b="1">
              <a:solidFill>
                <a:srgbClr val="370AB6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4143375" y="4000500"/>
            <a:ext cx="3508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5857875" y="2214563"/>
            <a:ext cx="18288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4</a:t>
            </a:r>
            <a:r>
              <a:rPr lang="ru-RU" dirty="0"/>
              <a:t>. </a:t>
            </a:r>
            <a:r>
              <a:rPr lang="en-US" dirty="0"/>
              <a:t>LN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║</a:t>
            </a:r>
            <a:r>
              <a:rPr lang="en-US" dirty="0"/>
              <a:t> FK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47139" name="Прямоугольник 142"/>
          <p:cNvSpPr>
            <a:spLocks noChangeArrowheads="1"/>
          </p:cNvSpPr>
          <p:nvPr/>
        </p:nvSpPr>
        <p:spPr bwMode="auto">
          <a:xfrm>
            <a:off x="5857875" y="2786063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  <a:r>
              <a:rPr lang="ru-RU"/>
              <a:t>. </a:t>
            </a:r>
            <a:r>
              <a:rPr lang="en-US"/>
              <a:t>EM</a:t>
            </a:r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5857875" y="2500313"/>
            <a:ext cx="1928813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5</a:t>
            </a:r>
            <a:r>
              <a:rPr lang="ru-RU" dirty="0"/>
              <a:t>. </a:t>
            </a:r>
            <a:r>
              <a:rPr lang="en-US" dirty="0"/>
              <a:t>LN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∩</a:t>
            </a:r>
            <a:r>
              <a:rPr lang="ru-RU" dirty="0"/>
              <a:t> </a:t>
            </a:r>
            <a:r>
              <a:rPr lang="en-US" dirty="0"/>
              <a:t>AD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= M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47141" name="Прямоугольник 144"/>
          <p:cNvSpPr>
            <a:spLocks noChangeArrowheads="1"/>
          </p:cNvSpPr>
          <p:nvPr/>
        </p:nvSpPr>
        <p:spPr bwMode="auto">
          <a:xfrm>
            <a:off x="5857875" y="30718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  <a:r>
              <a:rPr lang="ru-RU"/>
              <a:t>. </a:t>
            </a:r>
            <a:r>
              <a:rPr lang="en-US"/>
              <a:t>KN</a:t>
            </a:r>
            <a:endParaRPr lang="ru-RU"/>
          </a:p>
        </p:txBody>
      </p:sp>
      <p:cxnSp>
        <p:nvCxnSpPr>
          <p:cNvPr id="60" name="Прямая соединительная линия 59"/>
          <p:cNvCxnSpPr>
            <a:stCxn id="41037" idx="1"/>
          </p:cNvCxnSpPr>
          <p:nvPr/>
        </p:nvCxnSpPr>
        <p:spPr>
          <a:xfrm rot="16200000" flipH="1" flipV="1">
            <a:off x="854075" y="5172075"/>
            <a:ext cx="831850" cy="8255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500063" y="4572000"/>
            <a:ext cx="1785937" cy="50006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2071688" y="2214563"/>
            <a:ext cx="857250" cy="357187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643042" y="3857628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cxnSp>
        <p:nvCxnSpPr>
          <p:cNvPr id="82" name="Прямая соединительная линия 81"/>
          <p:cNvCxnSpPr>
            <a:stCxn id="0" idx="5"/>
            <a:endCxn id="0" idx="1"/>
          </p:cNvCxnSpPr>
          <p:nvPr/>
        </p:nvCxnSpPr>
        <p:spPr>
          <a:xfrm rot="16200000" flipH="1">
            <a:off x="1520825" y="4164013"/>
            <a:ext cx="1138238" cy="709612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39"/>
          <p:cNvSpPr>
            <a:spLocks noChangeArrowheads="1"/>
          </p:cNvSpPr>
          <p:nvPr/>
        </p:nvSpPr>
        <p:spPr bwMode="auto">
          <a:xfrm>
            <a:off x="1071538" y="5643578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2000250" y="2428875"/>
            <a:ext cx="428625" cy="4286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1857376" y="2233612"/>
            <a:ext cx="1071562" cy="10715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1714500" y="2428875"/>
            <a:ext cx="1323975" cy="13239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1771650" y="2628900"/>
            <a:ext cx="1371600" cy="1371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1857375" y="2857500"/>
            <a:ext cx="1362075" cy="13620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 flipH="1" flipV="1">
            <a:off x="2000251" y="3024187"/>
            <a:ext cx="1357312" cy="1357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2143125" y="3257550"/>
            <a:ext cx="1285875" cy="1285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2205038" y="3419475"/>
            <a:ext cx="1366838" cy="1366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2366963" y="3643313"/>
            <a:ext cx="1285875" cy="1285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 flipH="1" flipV="1">
            <a:off x="2500312" y="3800476"/>
            <a:ext cx="1300163" cy="13001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 flipH="1" flipV="1">
            <a:off x="2928938" y="4048125"/>
            <a:ext cx="928688" cy="9286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3533775" y="4210050"/>
            <a:ext cx="466725" cy="4667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4071938" y="5143500"/>
            <a:ext cx="4786312" cy="923925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Пояснения к построению:</a:t>
            </a:r>
          </a:p>
          <a:p>
            <a:pPr marL="342900" indent="-342900"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2. Соединяем точки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ru-RU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принадлежащие одной плоскости  АА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В.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3500438" y="5072063"/>
            <a:ext cx="5357812" cy="923925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Пояснения к построению:</a:t>
            </a:r>
          </a:p>
          <a:p>
            <a:pPr marL="342900" indent="-342900"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3. Прямые </a:t>
            </a:r>
            <a:r>
              <a:rPr lang="en-US" dirty="0">
                <a:latin typeface="Arial" pitchFamily="34" charset="0"/>
                <a:cs typeface="Arial" pitchFamily="34" charset="0"/>
              </a:rPr>
              <a:t>FE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и АВ, лежащие в одной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плоскости</a:t>
            </a:r>
            <a:r>
              <a:rPr lang="ru-RU" dirty="0">
                <a:latin typeface="Arial" pitchFamily="34" charset="0"/>
                <a:cs typeface="Arial" pitchFamily="34" charset="0"/>
              </a:rPr>
              <a:t> АА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В, пересекаются в точке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L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3500438" y="4786313"/>
            <a:ext cx="5357812" cy="1477962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Пояснения к построению: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4</a:t>
            </a:r>
            <a:r>
              <a:rPr lang="ru-RU" dirty="0">
                <a:latin typeface="Arial" pitchFamily="34" charset="0"/>
                <a:cs typeface="Arial" pitchFamily="34" charset="0"/>
              </a:rPr>
              <a:t>. Проводим прямую </a:t>
            </a:r>
            <a:r>
              <a:rPr lang="en-US" dirty="0">
                <a:latin typeface="Arial" pitchFamily="34" charset="0"/>
                <a:cs typeface="Arial" pitchFamily="34" charset="0"/>
              </a:rPr>
              <a:t>LN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параллельно</a:t>
            </a:r>
            <a:r>
              <a:rPr lang="en-US" dirty="0">
                <a:latin typeface="Arial" pitchFamily="34" charset="0"/>
                <a:cs typeface="Arial" pitchFamily="34" charset="0"/>
              </a:rPr>
              <a:t> FK</a:t>
            </a:r>
            <a:r>
              <a:rPr lang="ru-RU" dirty="0">
                <a:latin typeface="Arial" pitchFamily="34" charset="0"/>
                <a:cs typeface="Arial" pitchFamily="34" charset="0"/>
              </a:rPr>
              <a:t> (если секущая плоскость пересекает противоположные грани, то она пересекает их по параллельным отрезкам).</a:t>
            </a:r>
            <a:endParaRPr lang="ru-RU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500438" y="5357813"/>
            <a:ext cx="5357812" cy="646112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Пояснения к построению: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5</a:t>
            </a:r>
            <a:r>
              <a:rPr lang="ru-RU" dirty="0">
                <a:latin typeface="Arial" pitchFamily="34" charset="0"/>
                <a:cs typeface="Arial" pitchFamily="34" charset="0"/>
              </a:rPr>
              <a:t>. Прямая </a:t>
            </a:r>
            <a:r>
              <a:rPr lang="en-US" dirty="0">
                <a:latin typeface="Arial" pitchFamily="34" charset="0"/>
                <a:cs typeface="Arial" pitchFamily="34" charset="0"/>
              </a:rPr>
              <a:t>LN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пересекает ребро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AD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в точке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M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3500438" y="5286375"/>
            <a:ext cx="5357812" cy="923925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Пояснения к построению: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6</a:t>
            </a:r>
            <a:r>
              <a:rPr lang="ru-RU" dirty="0">
                <a:latin typeface="Arial" pitchFamily="34" charset="0"/>
                <a:cs typeface="Arial" pitchFamily="34" charset="0"/>
              </a:rPr>
              <a:t>. Соединяем точки Е и М, принадлежащие одной плоскости  АА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D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3429000" y="5286375"/>
            <a:ext cx="5357813" cy="923925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Пояснения к построению: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7</a:t>
            </a:r>
            <a:r>
              <a:rPr lang="ru-RU" dirty="0">
                <a:latin typeface="Arial" pitchFamily="34" charset="0"/>
                <a:cs typeface="Arial" pitchFamily="34" charset="0"/>
              </a:rPr>
              <a:t>. Соединяем точки К и </a:t>
            </a:r>
            <a:r>
              <a:rPr lang="en-US" dirty="0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принадлежащие одной плоскости  ВСС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2" grpId="1" animBg="1"/>
      <p:bldP spid="47111" grpId="0" animBg="1"/>
      <p:bldP spid="47112" grpId="0"/>
      <p:bldP spid="17422" grpId="0"/>
      <p:bldP spid="17423" grpId="0"/>
      <p:bldP spid="47115" grpId="0"/>
      <p:bldP spid="47116" grpId="0"/>
      <p:bldP spid="47117" grpId="0"/>
      <p:bldP spid="17427" grpId="0"/>
      <p:bldP spid="47119" grpId="0"/>
      <p:bldP spid="47135" grpId="0"/>
      <p:bldP spid="47136" grpId="0"/>
      <p:bldP spid="138" grpId="0"/>
      <p:bldP spid="142" grpId="0"/>
      <p:bldP spid="47139" grpId="0"/>
      <p:bldP spid="144" grpId="0"/>
      <p:bldP spid="47141" grpId="0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00" grpId="0" animBg="1"/>
      <p:bldP spid="100" grpId="1" animBg="1"/>
      <p:bldP spid="101" grpId="0" animBg="1"/>
      <p:bldP spid="10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Прямая соединительная линия 76"/>
          <p:cNvCxnSpPr/>
          <p:nvPr/>
        </p:nvCxnSpPr>
        <p:spPr>
          <a:xfrm flipV="1">
            <a:off x="1928813" y="2568575"/>
            <a:ext cx="428625" cy="3603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1866900" y="2478088"/>
            <a:ext cx="919163" cy="8175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1785938" y="2357438"/>
            <a:ext cx="1460500" cy="129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1785938" y="2214563"/>
            <a:ext cx="1944687" cy="17287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1928813" y="2357438"/>
            <a:ext cx="1965325" cy="17462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0800000" flipH="1">
            <a:off x="2071688" y="2487613"/>
            <a:ext cx="2000250" cy="17986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2339181" y="2483644"/>
            <a:ext cx="1846263" cy="2047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2428875" y="2714625"/>
            <a:ext cx="2035175" cy="18081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2617788" y="3000375"/>
            <a:ext cx="1847850" cy="16430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2781300" y="3384550"/>
            <a:ext cx="1576388" cy="14017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2928938" y="3735388"/>
            <a:ext cx="1357312" cy="1206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3143250" y="4071938"/>
            <a:ext cx="1089025" cy="9683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3429000" y="4500563"/>
            <a:ext cx="644525" cy="5730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V="1">
            <a:off x="3786188" y="4852988"/>
            <a:ext cx="214312" cy="190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000250" y="2235200"/>
            <a:ext cx="1730375" cy="407988"/>
          </a:xfrm>
          <a:prstGeom prst="line">
            <a:avLst/>
          </a:prstGeom>
          <a:ln w="38100">
            <a:solidFill>
              <a:srgbClr val="F949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 flipH="1" flipV="1">
            <a:off x="3136900" y="3598863"/>
            <a:ext cx="2230437" cy="604838"/>
          </a:xfrm>
          <a:prstGeom prst="line">
            <a:avLst/>
          </a:prstGeom>
          <a:ln w="38100">
            <a:solidFill>
              <a:srgbClr val="F949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143250" y="5000625"/>
            <a:ext cx="785813" cy="142875"/>
          </a:xfrm>
          <a:prstGeom prst="line">
            <a:avLst/>
          </a:prstGeom>
          <a:ln w="38100">
            <a:solidFill>
              <a:srgbClr val="F9493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1187450" y="3152776"/>
            <a:ext cx="1322387" cy="303212"/>
          </a:xfrm>
          <a:prstGeom prst="line">
            <a:avLst/>
          </a:prstGeom>
          <a:ln w="38100">
            <a:solidFill>
              <a:srgbClr val="F9493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786188" y="2214563"/>
            <a:ext cx="785812" cy="625475"/>
          </a:xfrm>
          <a:prstGeom prst="line">
            <a:avLst/>
          </a:prstGeom>
          <a:ln w="38100">
            <a:solidFill>
              <a:srgbClr val="F9493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285875" y="1857375"/>
            <a:ext cx="3714750" cy="3573463"/>
            <a:chOff x="2109" y="457"/>
            <a:chExt cx="2541" cy="2866"/>
          </a:xfrm>
        </p:grpSpPr>
        <p:grpSp>
          <p:nvGrpSpPr>
            <p:cNvPr id="43089" name="Group 21"/>
            <p:cNvGrpSpPr>
              <a:grpSpLocks/>
            </p:cNvGrpSpPr>
            <p:nvPr/>
          </p:nvGrpSpPr>
          <p:grpSpPr bwMode="auto">
            <a:xfrm>
              <a:off x="2381" y="754"/>
              <a:ext cx="1982" cy="2359"/>
              <a:chOff x="1882" y="890"/>
              <a:chExt cx="1982" cy="2359"/>
            </a:xfrm>
          </p:grpSpPr>
          <p:sp>
            <p:nvSpPr>
              <p:cNvPr id="43099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100" name="Line 23"/>
              <p:cNvSpPr>
                <a:spLocks noChangeShapeType="1"/>
              </p:cNvSpPr>
              <p:nvPr/>
            </p:nvSpPr>
            <p:spPr bwMode="auto">
              <a:xfrm>
                <a:off x="2388" y="906"/>
                <a:ext cx="31" cy="17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101" name="Line 24"/>
              <p:cNvSpPr>
                <a:spLocks noChangeShapeType="1"/>
              </p:cNvSpPr>
              <p:nvPr/>
            </p:nvSpPr>
            <p:spPr bwMode="auto">
              <a:xfrm>
                <a:off x="2441" y="2656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102" name="Line 25"/>
              <p:cNvSpPr>
                <a:spLocks noChangeShapeType="1"/>
              </p:cNvSpPr>
              <p:nvPr/>
            </p:nvSpPr>
            <p:spPr bwMode="auto">
              <a:xfrm flipH="1">
                <a:off x="1882" y="2713"/>
                <a:ext cx="510" cy="5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3090" name="Group 26"/>
            <p:cNvGrpSpPr>
              <a:grpSpLocks/>
            </p:cNvGrpSpPr>
            <p:nvPr/>
          </p:nvGrpSpPr>
          <p:grpSpPr bwMode="auto">
            <a:xfrm>
              <a:off x="2109" y="457"/>
              <a:ext cx="2541" cy="2866"/>
              <a:chOff x="2109" y="457"/>
              <a:chExt cx="2541" cy="2866"/>
            </a:xfrm>
          </p:grpSpPr>
          <p:sp>
            <p:nvSpPr>
              <p:cNvPr id="43091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>
                    <a:solidFill>
                      <a:prstClr val="black"/>
                    </a:solidFill>
                  </a:rPr>
                  <a:t>А</a:t>
                </a:r>
              </a:p>
            </p:txBody>
          </p:sp>
          <p:sp>
            <p:nvSpPr>
              <p:cNvPr id="43092" name="Text Box 28"/>
              <p:cNvSpPr txBox="1">
                <a:spLocks noChangeArrowheads="1"/>
              </p:cNvSpPr>
              <p:nvPr/>
            </p:nvSpPr>
            <p:spPr bwMode="auto">
              <a:xfrm>
                <a:off x="3819" y="3092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prstClr val="black"/>
                    </a:solidFill>
                  </a:rPr>
                  <a:t>D</a:t>
                </a:r>
                <a:endParaRPr lang="ru-RU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43093" name="Text Box 29"/>
              <p:cNvSpPr txBox="1">
                <a:spLocks noChangeArrowheads="1"/>
              </p:cNvSpPr>
              <p:nvPr/>
            </p:nvSpPr>
            <p:spPr bwMode="auto">
              <a:xfrm>
                <a:off x="2793" y="45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>
                    <a:solidFill>
                      <a:prstClr val="black"/>
                    </a:solidFill>
                  </a:rPr>
                  <a:t>В</a:t>
                </a:r>
                <a:r>
                  <a:rPr lang="ru-RU" b="1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43094" name="Text Box 30"/>
              <p:cNvSpPr txBox="1">
                <a:spLocks noChangeArrowheads="1"/>
              </p:cNvSpPr>
              <p:nvPr/>
            </p:nvSpPr>
            <p:spPr bwMode="auto">
              <a:xfrm>
                <a:off x="2647" y="2290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>
                    <a:solidFill>
                      <a:prstClr val="black"/>
                    </a:solidFill>
                  </a:rPr>
                  <a:t>В</a:t>
                </a:r>
              </a:p>
            </p:txBody>
          </p:sp>
          <p:sp>
            <p:nvSpPr>
              <p:cNvPr id="43095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>
                    <a:solidFill>
                      <a:prstClr val="black"/>
                    </a:solidFill>
                  </a:rPr>
                  <a:t>С</a:t>
                </a:r>
              </a:p>
            </p:txBody>
          </p:sp>
          <p:sp>
            <p:nvSpPr>
              <p:cNvPr id="43096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08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>
                    <a:solidFill>
                      <a:prstClr val="black"/>
                    </a:solidFill>
                  </a:rPr>
                  <a:t>А</a:t>
                </a:r>
                <a:r>
                  <a:rPr lang="ru-RU" b="1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43097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prstClr val="black"/>
                    </a:solidFill>
                  </a:rPr>
                  <a:t>C</a:t>
                </a:r>
                <a:r>
                  <a:rPr lang="ru-RU" b="1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43098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prstClr val="black"/>
                    </a:solidFill>
                  </a:rPr>
                  <a:t>D</a:t>
                </a:r>
                <a:r>
                  <a:rPr lang="ru-RU" b="1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</p:grpSp>
      </p:grpSp>
      <p:sp>
        <p:nvSpPr>
          <p:cNvPr id="51203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prstClr val="black"/>
                </a:solidFill>
              </a:rPr>
              <a:t>Задача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</a:rPr>
              <a:t>3.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Построить сечение плоскостью, проходящей через точки  К, </a:t>
            </a:r>
            <a:r>
              <a:rPr lang="en-US" sz="2400" dirty="0">
                <a:solidFill>
                  <a:prstClr val="black"/>
                </a:solidFill>
              </a:rPr>
              <a:t>L, </a:t>
            </a:r>
            <a:r>
              <a:rPr lang="ru-RU" sz="2400" dirty="0">
                <a:solidFill>
                  <a:prstClr val="black"/>
                </a:solidFill>
              </a:rPr>
              <a:t>М.</a:t>
            </a:r>
          </a:p>
        </p:txBody>
      </p:sp>
      <p:sp>
        <p:nvSpPr>
          <p:cNvPr id="51204" name="TextBox 27"/>
          <p:cNvSpPr txBox="1">
            <a:spLocks noChangeArrowheads="1"/>
          </p:cNvSpPr>
          <p:nvPr/>
        </p:nvSpPr>
        <p:spPr bwMode="auto">
          <a:xfrm>
            <a:off x="3571875" y="164306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К</a:t>
            </a:r>
          </a:p>
        </p:txBody>
      </p:sp>
      <p:sp>
        <p:nvSpPr>
          <p:cNvPr id="51205" name="TextBox 28"/>
          <p:cNvSpPr txBox="1">
            <a:spLocks noChangeArrowheads="1"/>
          </p:cNvSpPr>
          <p:nvPr/>
        </p:nvSpPr>
        <p:spPr bwMode="auto">
          <a:xfrm>
            <a:off x="1214438" y="385762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370AB6"/>
                </a:solidFill>
              </a:rPr>
              <a:t>L</a:t>
            </a:r>
            <a:endParaRPr lang="ru-RU" sz="2400" b="1">
              <a:solidFill>
                <a:srgbClr val="370AB6"/>
              </a:solidFill>
            </a:endParaRPr>
          </a:p>
        </p:txBody>
      </p:sp>
      <p:sp>
        <p:nvSpPr>
          <p:cNvPr id="51206" name="TextBox 29"/>
          <p:cNvSpPr txBox="1">
            <a:spLocks noChangeArrowheads="1"/>
          </p:cNvSpPr>
          <p:nvPr/>
        </p:nvSpPr>
        <p:spPr bwMode="auto">
          <a:xfrm>
            <a:off x="2928938" y="521493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51207" name="TextBox 23"/>
          <p:cNvSpPr txBox="1">
            <a:spLocks noChangeArrowheads="1"/>
          </p:cNvSpPr>
          <p:nvPr/>
        </p:nvSpPr>
        <p:spPr bwMode="auto">
          <a:xfrm>
            <a:off x="5786438" y="1071563"/>
            <a:ext cx="214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>
                <a:solidFill>
                  <a:prstClr val="black"/>
                </a:solidFill>
              </a:rPr>
              <a:t>Построение:</a:t>
            </a:r>
          </a:p>
        </p:txBody>
      </p:sp>
      <p:sp>
        <p:nvSpPr>
          <p:cNvPr id="51208" name="TextBox 24"/>
          <p:cNvSpPr txBox="1">
            <a:spLocks noChangeArrowheads="1"/>
          </p:cNvSpPr>
          <p:nvPr/>
        </p:nvSpPr>
        <p:spPr bwMode="auto">
          <a:xfrm>
            <a:off x="5857875" y="1357313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prstClr val="black"/>
                </a:solidFill>
              </a:rPr>
              <a:t>1. </a:t>
            </a:r>
            <a:r>
              <a:rPr lang="en-US">
                <a:solidFill>
                  <a:prstClr val="black"/>
                </a:solidFill>
              </a:rPr>
              <a:t>ML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17426" name="TextBox 26"/>
          <p:cNvSpPr txBox="1">
            <a:spLocks noChangeArrowheads="1"/>
          </p:cNvSpPr>
          <p:nvPr/>
        </p:nvSpPr>
        <p:spPr bwMode="auto">
          <a:xfrm>
            <a:off x="5857875" y="1643063"/>
            <a:ext cx="2214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</a:rPr>
              <a:t>2. </a:t>
            </a:r>
            <a:r>
              <a:rPr lang="en-US" dirty="0">
                <a:solidFill>
                  <a:prstClr val="black"/>
                </a:solidFill>
              </a:rPr>
              <a:t>ML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∩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D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ru-RU" dirty="0">
                <a:solidFill>
                  <a:prstClr val="black"/>
                </a:solidFill>
              </a:rPr>
              <a:t>А</a:t>
            </a:r>
            <a:r>
              <a:rPr lang="ru-RU" baseline="-25000" dirty="0">
                <a:solidFill>
                  <a:prstClr val="black"/>
                </a:solidFill>
              </a:rPr>
              <a:t>1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= E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1210" name="TextBox 30"/>
          <p:cNvSpPr txBox="1">
            <a:spLocks noChangeArrowheads="1"/>
          </p:cNvSpPr>
          <p:nvPr/>
        </p:nvSpPr>
        <p:spPr bwMode="auto">
          <a:xfrm>
            <a:off x="5857875" y="1928813"/>
            <a:ext cx="78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prstClr val="black"/>
                </a:solidFill>
              </a:rPr>
              <a:t>3. </a:t>
            </a:r>
            <a:r>
              <a:rPr lang="en-US">
                <a:solidFill>
                  <a:prstClr val="black"/>
                </a:solidFill>
              </a:rPr>
              <a:t>EK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1211" name="TextBox 31"/>
          <p:cNvSpPr txBox="1">
            <a:spLocks noChangeArrowheads="1"/>
          </p:cNvSpPr>
          <p:nvPr/>
        </p:nvSpPr>
        <p:spPr bwMode="auto">
          <a:xfrm>
            <a:off x="5072063" y="4786313"/>
            <a:ext cx="371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prstClr val="black"/>
                </a:solidFill>
              </a:rPr>
              <a:t>М</a:t>
            </a:r>
            <a:r>
              <a:rPr lang="en-US">
                <a:solidFill>
                  <a:prstClr val="black"/>
                </a:solidFill>
              </a:rPr>
              <a:t>LFKPG</a:t>
            </a:r>
            <a:r>
              <a:rPr lang="ru-RU">
                <a:solidFill>
                  <a:prstClr val="black"/>
                </a:solidFill>
              </a:rPr>
              <a:t> – искомое сечение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10800000">
            <a:off x="285750" y="3000375"/>
            <a:ext cx="1428750" cy="158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00063" y="3000375"/>
            <a:ext cx="2768600" cy="217963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571500" y="2214563"/>
            <a:ext cx="3306763" cy="765175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3463925" y="5465763"/>
            <a:ext cx="642937" cy="158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6200000" flipH="1">
            <a:off x="3342481" y="5056982"/>
            <a:ext cx="479425" cy="69373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 flipH="1" flipV="1">
            <a:off x="4500563" y="1785938"/>
            <a:ext cx="500062" cy="50006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 flipH="1" flipV="1">
            <a:off x="4234656" y="1469232"/>
            <a:ext cx="306387" cy="122555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16200000" flipH="1" flipV="1">
            <a:off x="2491581" y="3223420"/>
            <a:ext cx="3571875" cy="98266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39"/>
          <p:cNvSpPr>
            <a:spLocks noChangeArrowheads="1"/>
          </p:cNvSpPr>
          <p:nvPr/>
        </p:nvSpPr>
        <p:spPr bwMode="auto">
          <a:xfrm>
            <a:off x="3714744" y="5500702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0" name="Oval 39"/>
          <p:cNvSpPr>
            <a:spLocks noChangeArrowheads="1"/>
          </p:cNvSpPr>
          <p:nvPr/>
        </p:nvSpPr>
        <p:spPr bwMode="auto">
          <a:xfrm>
            <a:off x="1643042" y="3857628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1" name="Oval 39"/>
          <p:cNvSpPr>
            <a:spLocks noChangeArrowheads="1"/>
          </p:cNvSpPr>
          <p:nvPr/>
        </p:nvSpPr>
        <p:spPr bwMode="auto">
          <a:xfrm>
            <a:off x="3714744" y="214311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2" name="Oval 39"/>
          <p:cNvSpPr>
            <a:spLocks noChangeArrowheads="1"/>
          </p:cNvSpPr>
          <p:nvPr/>
        </p:nvSpPr>
        <p:spPr bwMode="auto">
          <a:xfrm>
            <a:off x="4714876" y="1928802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500034" y="2928934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3143240" y="507207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3" name="Oval 39"/>
          <p:cNvSpPr>
            <a:spLocks noChangeArrowheads="1"/>
          </p:cNvSpPr>
          <p:nvPr/>
        </p:nvSpPr>
        <p:spPr bwMode="auto">
          <a:xfrm>
            <a:off x="1928794" y="2571744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4" name="Oval 39"/>
          <p:cNvSpPr>
            <a:spLocks noChangeArrowheads="1"/>
          </p:cNvSpPr>
          <p:nvPr/>
        </p:nvSpPr>
        <p:spPr bwMode="auto">
          <a:xfrm>
            <a:off x="4500562" y="2786058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5" name="Oval 39"/>
          <p:cNvSpPr>
            <a:spLocks noChangeArrowheads="1"/>
          </p:cNvSpPr>
          <p:nvPr/>
        </p:nvSpPr>
        <p:spPr bwMode="auto">
          <a:xfrm>
            <a:off x="3857620" y="5000636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1714500" y="2214563"/>
            <a:ext cx="3254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F</a:t>
            </a:r>
            <a:endParaRPr lang="ru-RU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428625" y="2500313"/>
            <a:ext cx="3381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E</a:t>
            </a:r>
            <a:endParaRPr lang="ru-RU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3357563" y="5572125"/>
            <a:ext cx="3508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N</a:t>
            </a:r>
            <a:endParaRPr lang="ru-RU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4643438" y="2643188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</a:t>
            </a:r>
            <a:endParaRPr lang="ru-RU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4000500" y="4857750"/>
            <a:ext cx="3635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G</a:t>
            </a:r>
            <a:endParaRPr lang="ru-RU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4572000" y="1500188"/>
            <a:ext cx="3254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T</a:t>
            </a:r>
            <a:endParaRPr lang="ru-RU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5857875" y="2214563"/>
            <a:ext cx="18288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4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prstClr val="black"/>
                </a:solidFill>
              </a:rPr>
              <a:t>EK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∩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А</a:t>
            </a:r>
            <a:r>
              <a:rPr lang="ru-RU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B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= F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5857875" y="2786063"/>
            <a:ext cx="18859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6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prstClr val="black"/>
                </a:solidFill>
              </a:rPr>
              <a:t>LM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∩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D</a:t>
            </a:r>
            <a:r>
              <a:rPr lang="ru-RU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 = N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1255" name="Прямоугольник 143"/>
          <p:cNvSpPr>
            <a:spLocks noChangeArrowheads="1"/>
          </p:cNvSpPr>
          <p:nvPr/>
        </p:nvSpPr>
        <p:spPr bwMode="auto">
          <a:xfrm>
            <a:off x="5857875" y="2500313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</a:rPr>
              <a:t>5</a:t>
            </a:r>
            <a:r>
              <a:rPr lang="ru-RU">
                <a:solidFill>
                  <a:prstClr val="black"/>
                </a:solidFill>
              </a:rPr>
              <a:t>. </a:t>
            </a:r>
            <a:r>
              <a:rPr lang="en-US">
                <a:solidFill>
                  <a:prstClr val="black"/>
                </a:solidFill>
              </a:rPr>
              <a:t>LF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5857875" y="3071813"/>
            <a:ext cx="186848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7</a:t>
            </a:r>
            <a:r>
              <a:rPr lang="ru-RU" dirty="0">
                <a:solidFill>
                  <a:prstClr val="black"/>
                </a:solidFill>
              </a:rPr>
              <a:t>. Е</a:t>
            </a:r>
            <a:r>
              <a:rPr lang="en-US" dirty="0">
                <a:solidFill>
                  <a:prstClr val="black"/>
                </a:solidFill>
              </a:rPr>
              <a:t>K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∩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D</a:t>
            </a:r>
            <a:r>
              <a:rPr lang="ru-RU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C</a:t>
            </a:r>
            <a:r>
              <a:rPr lang="ru-RU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= T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1257" name="Прямоугольник 145"/>
          <p:cNvSpPr>
            <a:spLocks noChangeArrowheads="1"/>
          </p:cNvSpPr>
          <p:nvPr/>
        </p:nvSpPr>
        <p:spPr bwMode="auto">
          <a:xfrm>
            <a:off x="5857875" y="3357563"/>
            <a:ext cx="749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</a:rPr>
              <a:t>8</a:t>
            </a:r>
            <a:r>
              <a:rPr lang="ru-RU">
                <a:solidFill>
                  <a:prstClr val="black"/>
                </a:solidFill>
              </a:rPr>
              <a:t>. </a:t>
            </a:r>
            <a:r>
              <a:rPr lang="en-US">
                <a:solidFill>
                  <a:prstClr val="black"/>
                </a:solidFill>
              </a:rPr>
              <a:t>NT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5857875" y="3643313"/>
            <a:ext cx="1841500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9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prstClr val="black"/>
                </a:solidFill>
              </a:rPr>
              <a:t>NT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∩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DC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= G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    NT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∩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CC</a:t>
            </a:r>
            <a:r>
              <a:rPr lang="ru-RU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= P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1259" name="Прямоугольник 148"/>
          <p:cNvSpPr>
            <a:spLocks noChangeArrowheads="1"/>
          </p:cNvSpPr>
          <p:nvPr/>
        </p:nvSpPr>
        <p:spPr bwMode="auto">
          <a:xfrm>
            <a:off x="5786438" y="4214813"/>
            <a:ext cx="941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</a:rPr>
              <a:t>10</a:t>
            </a:r>
            <a:r>
              <a:rPr lang="ru-RU">
                <a:solidFill>
                  <a:prstClr val="black"/>
                </a:solidFill>
              </a:rPr>
              <a:t>. </a:t>
            </a:r>
            <a:r>
              <a:rPr lang="en-US">
                <a:solidFill>
                  <a:prstClr val="black"/>
                </a:solidFill>
              </a:rPr>
              <a:t>MG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1260" name="Прямоугольник 149"/>
          <p:cNvSpPr>
            <a:spLocks noChangeArrowheads="1"/>
          </p:cNvSpPr>
          <p:nvPr/>
        </p:nvSpPr>
        <p:spPr bwMode="auto">
          <a:xfrm>
            <a:off x="5786438" y="4500563"/>
            <a:ext cx="860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</a:rPr>
              <a:t>11</a:t>
            </a:r>
            <a:r>
              <a:rPr lang="ru-RU">
                <a:solidFill>
                  <a:prstClr val="black"/>
                </a:solidFill>
              </a:rPr>
              <a:t>. </a:t>
            </a:r>
            <a:r>
              <a:rPr lang="en-US">
                <a:solidFill>
                  <a:prstClr val="black"/>
                </a:solidFill>
              </a:rPr>
              <a:t>PK</a:t>
            </a: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714500" y="3929063"/>
            <a:ext cx="1444625" cy="1158875"/>
          </a:xfrm>
          <a:prstGeom prst="line">
            <a:avLst/>
          </a:prstGeom>
          <a:ln w="38100">
            <a:solidFill>
              <a:srgbClr val="F949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1731367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5" grpId="0"/>
      <p:bldP spid="51206" grpId="0"/>
      <p:bldP spid="51207" grpId="0"/>
      <p:bldP spid="51208" grpId="0"/>
      <p:bldP spid="17426" grpId="0"/>
      <p:bldP spid="51210" grpId="0"/>
      <p:bldP spid="51211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51255" grpId="0"/>
      <p:bldP spid="145" grpId="0"/>
      <p:bldP spid="51257" grpId="0"/>
      <p:bldP spid="147" grpId="0"/>
      <p:bldP spid="51259" grpId="0"/>
      <p:bldP spid="512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20501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20511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12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3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4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02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20503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20504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20505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0506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20507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20508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0509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0510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486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Т, Н, М, М∈АВ.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493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20494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20495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20496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20497" name="TextBox 2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29250" y="2071688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dirty="0">
                <a:solidFill>
                  <a:srgbClr val="370AB6"/>
                </a:solidFill>
              </a:rPr>
              <a:t>1. </a:t>
            </a:r>
            <a:r>
              <a:rPr lang="ru-RU" sz="2000" dirty="0">
                <a:solidFill>
                  <a:srgbClr val="370AB6"/>
                </a:solidFill>
                <a:hlinkClick r:id="rId2" action="ppaction://hlinksldjump"/>
              </a:rPr>
              <a:t>НМ</a:t>
            </a:r>
            <a:endParaRPr lang="ru-RU" sz="2000" dirty="0">
              <a:solidFill>
                <a:srgbClr val="370AB6"/>
              </a:solidFill>
            </a:endParaRPr>
          </a:p>
        </p:txBody>
      </p:sp>
      <p:sp>
        <p:nvSpPr>
          <p:cNvPr id="20498" name="TextBox 2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429250" y="2428875"/>
            <a:ext cx="1214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dirty="0">
                <a:solidFill>
                  <a:srgbClr val="370AB6"/>
                </a:solidFill>
              </a:rPr>
              <a:t>1. </a:t>
            </a:r>
            <a:r>
              <a:rPr lang="ru-RU" sz="2000" dirty="0">
                <a:solidFill>
                  <a:srgbClr val="370AB6"/>
                </a:solidFill>
                <a:hlinkClick r:id="rId3" action="ppaction://hlinksldjump"/>
              </a:rPr>
              <a:t>МТ</a:t>
            </a:r>
            <a:endParaRPr lang="ru-RU" sz="2000" dirty="0">
              <a:solidFill>
                <a:srgbClr val="370AB6"/>
              </a:solidFill>
            </a:endParaRPr>
          </a:p>
        </p:txBody>
      </p:sp>
      <p:sp>
        <p:nvSpPr>
          <p:cNvPr id="20499" name="TextBox 3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429250" y="2786063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370AB6"/>
                </a:solidFill>
              </a:rPr>
              <a:t>1. </a:t>
            </a:r>
            <a:r>
              <a:rPr lang="ru-RU" sz="2000">
                <a:solidFill>
                  <a:srgbClr val="370AB6"/>
                </a:solidFill>
                <a:hlinkClick r:id="rId4" action="ppaction://hlinksldjump"/>
              </a:rPr>
              <a:t>Н</a:t>
            </a:r>
            <a:r>
              <a:rPr lang="en-US" sz="2000">
                <a:solidFill>
                  <a:srgbClr val="370AB6"/>
                </a:solidFill>
                <a:hlinkClick r:id="rId4" action="ppaction://hlinksldjump"/>
              </a:rPr>
              <a:t>T</a:t>
            </a:r>
            <a:endParaRPr lang="ru-RU" sz="2000">
              <a:solidFill>
                <a:srgbClr val="370AB6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357813" y="1714500"/>
            <a:ext cx="321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FF0000"/>
                </a:solidFill>
              </a:rPr>
              <a:t>Выберите верный вариант: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5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1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4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93" grpId="0"/>
      <p:bldP spid="20494" grpId="0"/>
      <p:bldP spid="20495" grpId="0"/>
      <p:bldP spid="20496" grpId="0"/>
      <p:bldP spid="20497" grpId="0"/>
      <p:bldP spid="20498" grpId="0"/>
      <p:bldP spid="20499" grpId="0"/>
      <p:bldP spid="28" grpId="0"/>
      <p:bldP spid="28" grpId="1"/>
      <p:bldP spid="28" grpId="2"/>
      <p:bldP spid="28" grpId="3"/>
      <p:bldP spid="28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21525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21535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36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7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8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26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21527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21528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21529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1530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21531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21532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1533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1534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10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4</a:t>
            </a:r>
            <a:r>
              <a:rPr lang="ru-RU" sz="2400" b="1" dirty="0" smtClean="0"/>
              <a:t>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Т, Н, М, М∈АВ.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17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21518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21519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21520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21521" name="TextBox 24"/>
          <p:cNvSpPr txBox="1">
            <a:spLocks noChangeArrowheads="1"/>
          </p:cNvSpPr>
          <p:nvPr/>
        </p:nvSpPr>
        <p:spPr bwMode="auto">
          <a:xfrm>
            <a:off x="5429250" y="1643063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FF0000"/>
                </a:solidFill>
              </a:rPr>
              <a:t>1. НМ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00625" y="2357438"/>
            <a:ext cx="3786188" cy="1816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2800" dirty="0"/>
              <a:t>Данные точки принадлежат разным граням!</a:t>
            </a:r>
          </a:p>
        </p:txBody>
      </p:sp>
      <p:sp>
        <p:nvSpPr>
          <p:cNvPr id="32" name="Выгнутая вправо стрелка 31">
            <a:hlinkClick r:id="rId2" action="ppaction://hlinksldjump"/>
          </p:cNvPr>
          <p:cNvSpPr/>
          <p:nvPr/>
        </p:nvSpPr>
        <p:spPr bwMode="auto"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524" name="TextBox 32"/>
          <p:cNvSpPr txBox="1">
            <a:spLocks noChangeArrowheads="1"/>
          </p:cNvSpPr>
          <p:nvPr/>
        </p:nvSpPr>
        <p:spPr bwMode="auto">
          <a:xfrm>
            <a:off x="6929438" y="5500688"/>
            <a:ext cx="1643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0"/>
          <p:cNvGrpSpPr>
            <a:grpSpLocks/>
          </p:cNvGrpSpPr>
          <p:nvPr/>
        </p:nvGrpSpPr>
        <p:grpSpPr bwMode="auto">
          <a:xfrm>
            <a:off x="785813" y="1643063"/>
            <a:ext cx="4033837" cy="4316412"/>
            <a:chOff x="2109" y="572"/>
            <a:chExt cx="2541" cy="2635"/>
          </a:xfrm>
        </p:grpSpPr>
        <p:grpSp>
          <p:nvGrpSpPr>
            <p:cNvPr id="22549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22559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0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1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2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50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22551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22552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22553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2554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В</a:t>
                </a:r>
              </a:p>
            </p:txBody>
          </p:sp>
          <p:sp>
            <p:nvSpPr>
              <p:cNvPr id="22555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С</a:t>
                </a:r>
              </a:p>
            </p:txBody>
          </p:sp>
          <p:sp>
            <p:nvSpPr>
              <p:cNvPr id="22556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b="1"/>
                  <a:t>А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2557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r>
                  <a:rPr lang="ru-RU" b="1" baseline="-25000"/>
                  <a:t>1</a:t>
                </a:r>
              </a:p>
            </p:txBody>
          </p:sp>
          <p:sp>
            <p:nvSpPr>
              <p:cNvPr id="22558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r>
                  <a:rPr lang="ru-RU" b="1" baseline="-25000"/>
                  <a:t>1</a:t>
                </a:r>
              </a:p>
            </p:txBody>
          </p:sp>
        </p:grpSp>
      </p:grp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3428992" y="3214686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2534" name="TextBox 19"/>
          <p:cNvSpPr txBox="1">
            <a:spLocks noChangeArrowheads="1"/>
          </p:cNvSpPr>
          <p:nvPr/>
        </p:nvSpPr>
        <p:spPr bwMode="auto">
          <a:xfrm>
            <a:off x="1071563" y="285750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Задача </a:t>
            </a:r>
            <a:r>
              <a:rPr lang="ru-RU" sz="2400" b="1" dirty="0" smtClean="0"/>
              <a:t>4.</a:t>
            </a:r>
            <a:r>
              <a:rPr lang="ru-RU" sz="2400" dirty="0" smtClean="0"/>
              <a:t> </a:t>
            </a:r>
            <a:r>
              <a:rPr lang="ru-RU" sz="2400" dirty="0"/>
              <a:t>Построить сечение плоскостью, проходящей через точки  Т, Н, М, М∈АВ.</a:t>
            </a: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1500166" y="5429264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286248" y="414338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2541" name="TextBox 27"/>
          <p:cNvSpPr txBox="1">
            <a:spLocks noChangeArrowheads="1"/>
          </p:cNvSpPr>
          <p:nvPr/>
        </p:nvSpPr>
        <p:spPr bwMode="auto">
          <a:xfrm>
            <a:off x="3000375" y="307181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Н</a:t>
            </a:r>
          </a:p>
        </p:txBody>
      </p:sp>
      <p:sp>
        <p:nvSpPr>
          <p:cNvPr id="22542" name="TextBox 28"/>
          <p:cNvSpPr txBox="1">
            <a:spLocks noChangeArrowheads="1"/>
          </p:cNvSpPr>
          <p:nvPr/>
        </p:nvSpPr>
        <p:spPr bwMode="auto">
          <a:xfrm>
            <a:off x="4357688" y="36433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Т</a:t>
            </a:r>
          </a:p>
        </p:txBody>
      </p:sp>
      <p:sp>
        <p:nvSpPr>
          <p:cNvPr id="22543" name="TextBox 29"/>
          <p:cNvSpPr txBox="1">
            <a:spLocks noChangeArrowheads="1"/>
          </p:cNvSpPr>
          <p:nvPr/>
        </p:nvSpPr>
        <p:spPr bwMode="auto">
          <a:xfrm>
            <a:off x="1214438" y="4929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370AB6"/>
                </a:solidFill>
              </a:rPr>
              <a:t>М</a:t>
            </a:r>
          </a:p>
        </p:txBody>
      </p:sp>
      <p:sp>
        <p:nvSpPr>
          <p:cNvPr id="22544" name="TextBox 23"/>
          <p:cNvSpPr txBox="1">
            <a:spLocks noChangeArrowheads="1"/>
          </p:cNvSpPr>
          <p:nvPr/>
        </p:nvSpPr>
        <p:spPr bwMode="auto">
          <a:xfrm>
            <a:off x="5572125" y="1143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/>
              <a:t>Построение:</a:t>
            </a:r>
          </a:p>
        </p:txBody>
      </p:sp>
      <p:sp>
        <p:nvSpPr>
          <p:cNvPr id="22545" name="TextBox 24"/>
          <p:cNvSpPr txBox="1">
            <a:spLocks noChangeArrowheads="1"/>
          </p:cNvSpPr>
          <p:nvPr/>
        </p:nvSpPr>
        <p:spPr bwMode="auto">
          <a:xfrm>
            <a:off x="5429250" y="1643063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FF0000"/>
                </a:solidFill>
              </a:rPr>
              <a:t>1. М</a:t>
            </a:r>
            <a:r>
              <a:rPr lang="en-US" sz="2000">
                <a:solidFill>
                  <a:srgbClr val="FF0000"/>
                </a:solidFill>
              </a:rPr>
              <a:t>T</a:t>
            </a:r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0625" y="2357438"/>
            <a:ext cx="3786188" cy="1816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 cmpd="thickThin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C0000"/>
                </a:solidFill>
              </a:rPr>
              <a:t>Комментарии:</a:t>
            </a:r>
          </a:p>
          <a:p>
            <a:pPr algn="ctr">
              <a:defRPr/>
            </a:pPr>
            <a:r>
              <a:rPr lang="ru-RU" sz="2800" dirty="0"/>
              <a:t>Данные точки принадлежат разным граням!</a:t>
            </a:r>
          </a:p>
        </p:txBody>
      </p:sp>
      <p:sp>
        <p:nvSpPr>
          <p:cNvPr id="32" name="Выгнутая вправо стрелка 31">
            <a:hlinkClick r:id="rId2" action="ppaction://hlinksldjump"/>
          </p:cNvPr>
          <p:cNvSpPr/>
          <p:nvPr/>
        </p:nvSpPr>
        <p:spPr>
          <a:xfrm>
            <a:off x="6572250" y="5715000"/>
            <a:ext cx="357188" cy="428625"/>
          </a:xfrm>
          <a:prstGeom prst="curvedLeftArrow">
            <a:avLst>
              <a:gd name="adj1" fmla="val 25000"/>
              <a:gd name="adj2" fmla="val 60000"/>
              <a:gd name="adj3" fmla="val 25000"/>
            </a:avLst>
          </a:prstGeom>
          <a:solidFill>
            <a:srgbClr val="F9493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548" name="TextBox 32"/>
          <p:cNvSpPr txBox="1">
            <a:spLocks noChangeArrowheads="1"/>
          </p:cNvSpPr>
          <p:nvPr/>
        </p:nvSpPr>
        <p:spPr bwMode="auto">
          <a:xfrm>
            <a:off x="6929438" y="55006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u="sng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sz="36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1963</TotalTime>
  <Words>1952</Words>
  <Application>Microsoft Office PowerPoint</Application>
  <PresentationFormat>Экран (4:3)</PresentationFormat>
  <Paragraphs>569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построение сечений</dc:title>
  <dc:creator>Admin</dc:creator>
  <cp:lastModifiedBy>Ира</cp:lastModifiedBy>
  <cp:revision>274</cp:revision>
  <dcterms:modified xsi:type="dcterms:W3CDTF">2012-02-24T17:30:12Z</dcterms:modified>
</cp:coreProperties>
</file>